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381" r:id="rId4"/>
    <p:sldId id="464" r:id="rId5"/>
    <p:sldId id="470" r:id="rId6"/>
    <p:sldId id="468" r:id="rId7"/>
    <p:sldId id="473" r:id="rId8"/>
    <p:sldId id="472" r:id="rId9"/>
    <p:sldId id="471" r:id="rId10"/>
    <p:sldId id="463" r:id="rId11"/>
    <p:sldId id="382" r:id="rId12"/>
    <p:sldId id="414" r:id="rId13"/>
    <p:sldId id="434" r:id="rId14"/>
    <p:sldId id="436" r:id="rId15"/>
    <p:sldId id="459" r:id="rId16"/>
    <p:sldId id="460" r:id="rId17"/>
    <p:sldId id="458" r:id="rId18"/>
    <p:sldId id="466" r:id="rId19"/>
    <p:sldId id="467" r:id="rId20"/>
    <p:sldId id="462" r:id="rId21"/>
    <p:sldId id="425" r:id="rId22"/>
    <p:sldId id="475" r:id="rId23"/>
    <p:sldId id="477" r:id="rId24"/>
    <p:sldId id="476" r:id="rId25"/>
    <p:sldId id="478" r:id="rId26"/>
    <p:sldId id="479" r:id="rId2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6C06BD-71F7-45FD-8E6B-F095EC725809}" type="datetimeFigureOut">
              <a:rPr lang="ko-KR" altLang="en-US" smtClean="0"/>
              <a:t>2023-08-11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70DC2-53E9-4017-810C-70B97EFC6F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3472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20FBF7-B213-4524-9B33-345B524F0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69DF-A0F5-4F80-A448-9DF11109DA69}" type="datetime1">
              <a:rPr lang="ko-KR" altLang="en-US" smtClean="0"/>
              <a:t>2023-08-11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64D1A81-BB5A-443D-86E6-B62FE79D7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6EF488C-E716-4B44-8F50-F5372D782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1E42D2B-A3D1-4AC5-B1B2-0797C17D7223}"/>
              </a:ext>
            </a:extLst>
          </p:cNvPr>
          <p:cNvSpPr/>
          <p:nvPr userDrawn="1"/>
        </p:nvSpPr>
        <p:spPr>
          <a:xfrm>
            <a:off x="0" y="4818633"/>
            <a:ext cx="12192000" cy="204775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E76F8BC-EFEE-42D6-9787-F734527DB533}"/>
              </a:ext>
            </a:extLst>
          </p:cNvPr>
          <p:cNvSpPr/>
          <p:nvPr userDrawn="1"/>
        </p:nvSpPr>
        <p:spPr>
          <a:xfrm>
            <a:off x="0" y="-2218"/>
            <a:ext cx="12192000" cy="204775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그림 15">
            <a:extLst>
              <a:ext uri="{FF2B5EF4-FFF2-40B4-BE49-F238E27FC236}">
                <a16:creationId xmlns:a16="http://schemas.microsoft.com/office/drawing/2014/main" id="{441E817A-52BA-48C7-89B5-620EA1F4F3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7800" y="6454998"/>
            <a:ext cx="713507" cy="16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3942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A482D3F-BDE5-4356-B3A0-544A3B1ED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06443B03-BE3C-4A08-AFCE-E8C429D61ECF}"/>
              </a:ext>
            </a:extLst>
          </p:cNvPr>
          <p:cNvSpPr/>
          <p:nvPr userDrawn="1"/>
        </p:nvSpPr>
        <p:spPr>
          <a:xfrm>
            <a:off x="0" y="541786"/>
            <a:ext cx="12192000" cy="2838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15">
            <a:extLst>
              <a:ext uri="{FF2B5EF4-FFF2-40B4-BE49-F238E27FC236}">
                <a16:creationId xmlns:a16="http://schemas.microsoft.com/office/drawing/2014/main" id="{372AB6D6-3E00-4FF3-A894-EB02405E5C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7800" y="6454998"/>
            <a:ext cx="713507" cy="16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135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B27AD1-F2A0-4304-B941-29C0BCEE8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7497461-23D1-42C3-96BD-DEE5ECB04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42706C-3953-429E-975B-5A74A31B5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3CC4-286B-4E0F-B0AD-F09947797D23}" type="datetime1">
              <a:rPr lang="ko-KR" altLang="en-US" smtClean="0"/>
              <a:t>2023-08-11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9BABA3E-1C94-46F1-B4B4-816B5CA44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48F072D-4BB8-4727-A8ED-260431671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888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F65487-1773-453A-AC0C-D7CB4C4A5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96C663-CBFB-4214-978D-B02CB42571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4AB4EA1-7121-4A6F-BAD6-8D3A3D18D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C2889EF-39B0-4E8F-A1A2-F2041D78B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D991D-AFAA-46F5-9FF4-DF666F37DF88}" type="datetime1">
              <a:rPr lang="ko-KR" altLang="en-US" smtClean="0"/>
              <a:t>2023-08-11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A39C305-EA3E-4804-81EB-14FC1AF4A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5D46592-7F3D-417E-BD21-5E586B7FA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6248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19707B-9DFB-4F8E-AA9E-BDD8C15D2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3709607-C89E-4F7E-9629-5F2E15CAF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C44B465-73F0-4D0B-953F-724FEF0C3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CA8DB68-436D-4EEA-9BBF-582B1FD4C3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1DB7F53-176D-4942-85CA-B9C98D3281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9B621C8-0025-43F2-B482-009842C21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44DFE-9990-44A4-A44D-B4F188B39476}" type="datetime1">
              <a:rPr lang="ko-KR" altLang="en-US" smtClean="0"/>
              <a:t>2023-08-11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2FC2971-87C1-4CB1-8AEA-1A0C1AE0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A8B0812-1E1C-4AAA-B61D-39B9E2A3A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4167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화면 U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76DF785-A66D-4DD7-BA29-85C36DA8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F42FAE5-92B1-4804-873A-E0EBF433E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95DA1B-6CE1-410D-A44F-78CAEED3DD7C}"/>
              </a:ext>
            </a:extLst>
          </p:cNvPr>
          <p:cNvSpPr/>
          <p:nvPr userDrawn="1"/>
        </p:nvSpPr>
        <p:spPr>
          <a:xfrm>
            <a:off x="0" y="541786"/>
            <a:ext cx="12192000" cy="2838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EEC6698-604B-4A5D-A3EC-C3D790C5E65A}"/>
              </a:ext>
            </a:extLst>
          </p:cNvPr>
          <p:cNvSpPr/>
          <p:nvPr userDrawn="1"/>
        </p:nvSpPr>
        <p:spPr>
          <a:xfrm>
            <a:off x="9180349" y="154813"/>
            <a:ext cx="1289112" cy="24879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Author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36B41D6-A213-4C1B-B0A7-4022E3306FE1}"/>
              </a:ext>
            </a:extLst>
          </p:cNvPr>
          <p:cNvSpPr/>
          <p:nvPr userDrawn="1"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F463475-A7F8-4D47-984C-3FD1742636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393972"/>
            <a:ext cx="4846420" cy="1720531"/>
          </a:xfrm>
          <a:prstGeom prst="rect">
            <a:avLst/>
          </a:prstGeom>
        </p:spPr>
      </p:pic>
      <p:pic>
        <p:nvPicPr>
          <p:cNvPr id="10" name="그림 15">
            <a:extLst>
              <a:ext uri="{FF2B5EF4-FFF2-40B4-BE49-F238E27FC236}">
                <a16:creationId xmlns:a16="http://schemas.microsoft.com/office/drawing/2014/main" id="{6A612FD0-C72D-49EE-B395-3630727707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7800" y="6454998"/>
            <a:ext cx="713507" cy="16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A0FF559-4FAF-4E2D-9CF1-00B0034FA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59" y="41182"/>
            <a:ext cx="4273329" cy="433947"/>
          </a:xfrm>
        </p:spPr>
        <p:txBody>
          <a:bodyPr anchor="ctr">
            <a:noAutofit/>
          </a:bodyPr>
          <a:lstStyle>
            <a:lvl1pPr>
              <a:defRPr lang="ko-KR" altLang="en-US" sz="1800" b="1" spc="-1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marL="0" lvl="0"/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818836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디스크립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E81A43D-B6E5-423B-9997-D108CEAC5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A9F5B5B-DA1B-4F38-99EC-E6FF356C8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68F1857-E0B0-4DCF-85D4-FCC7C6FD3417}"/>
              </a:ext>
            </a:extLst>
          </p:cNvPr>
          <p:cNvSpPr/>
          <p:nvPr userDrawn="1"/>
        </p:nvSpPr>
        <p:spPr>
          <a:xfrm>
            <a:off x="1183458" y="1404286"/>
            <a:ext cx="5849908" cy="369645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AD6CB03-0A42-4A82-B81F-F2BA843839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141"/>
          <a:stretch/>
        </p:blipFill>
        <p:spPr>
          <a:xfrm>
            <a:off x="1184577" y="1412777"/>
            <a:ext cx="5863130" cy="290518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47B97ABF-93AB-4B47-9DF1-CF6480C34C19}"/>
              </a:ext>
            </a:extLst>
          </p:cNvPr>
          <p:cNvSpPr/>
          <p:nvPr userDrawn="1"/>
        </p:nvSpPr>
        <p:spPr>
          <a:xfrm>
            <a:off x="5713346" y="1437718"/>
            <a:ext cx="873016" cy="238466"/>
          </a:xfrm>
          <a:prstGeom prst="roundRect">
            <a:avLst>
              <a:gd name="adj" fmla="val 50000"/>
            </a:avLst>
          </a:prstGeom>
          <a:solidFill>
            <a:srgbClr val="333333"/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4203C15-4294-40E4-BBB1-23680F158DA3}"/>
              </a:ext>
            </a:extLst>
          </p:cNvPr>
          <p:cNvSpPr/>
          <p:nvPr userDrawn="1"/>
        </p:nvSpPr>
        <p:spPr>
          <a:xfrm>
            <a:off x="5893449" y="1449097"/>
            <a:ext cx="530916" cy="2308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900" b="1" noProof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브로틴</a:t>
            </a:r>
            <a:endParaRPr lang="en-US" altLang="ko-KR" sz="900" b="1" noProof="1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48A075C-7E63-477F-BF0D-9C00BE33CC81}"/>
              </a:ext>
            </a:extLst>
          </p:cNvPr>
          <p:cNvGrpSpPr/>
          <p:nvPr userDrawn="1"/>
        </p:nvGrpSpPr>
        <p:grpSpPr>
          <a:xfrm>
            <a:off x="6732894" y="1454009"/>
            <a:ext cx="224661" cy="222415"/>
            <a:chOff x="6738067" y="743729"/>
            <a:chExt cx="224661" cy="222415"/>
          </a:xfrm>
        </p:grpSpPr>
        <p:sp>
          <p:nvSpPr>
            <p:cNvPr id="11" name="Rounded Panel">
              <a:extLst>
                <a:ext uri="{FF2B5EF4-FFF2-40B4-BE49-F238E27FC236}">
                  <a16:creationId xmlns:a16="http://schemas.microsoft.com/office/drawing/2014/main" id="{B7AE3832-8B76-4C5C-823E-042E8BB36312}"/>
                </a:ext>
              </a:extLst>
            </p:cNvPr>
            <p:cNvSpPr/>
            <p:nvPr/>
          </p:nvSpPr>
          <p:spPr>
            <a:xfrm>
              <a:off x="6738067" y="743729"/>
              <a:ext cx="224661" cy="222415"/>
            </a:xfrm>
            <a:prstGeom prst="roundRect">
              <a:avLst>
                <a:gd name="adj" fmla="val 7512"/>
              </a:avLst>
            </a:prstGeom>
            <a:solidFill>
              <a:srgbClr val="333333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12E09D9A-ADA4-4018-9D40-BC20D806F73D}"/>
                </a:ext>
              </a:extLst>
            </p:cNvPr>
            <p:cNvGrpSpPr/>
            <p:nvPr/>
          </p:nvGrpSpPr>
          <p:grpSpPr>
            <a:xfrm>
              <a:off x="6827537" y="755986"/>
              <a:ext cx="45719" cy="191292"/>
              <a:chOff x="7146900" y="692696"/>
              <a:chExt cx="45719" cy="191292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13" name="타원 12">
                <a:extLst>
                  <a:ext uri="{FF2B5EF4-FFF2-40B4-BE49-F238E27FC236}">
                    <a16:creationId xmlns:a16="http://schemas.microsoft.com/office/drawing/2014/main" id="{69D8F4D5-E5A5-4A1A-BDE1-3C411462EFA4}"/>
                  </a:ext>
                </a:extLst>
              </p:cNvPr>
              <p:cNvSpPr/>
              <p:nvPr/>
            </p:nvSpPr>
            <p:spPr>
              <a:xfrm>
                <a:off x="7146900" y="692696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14" name="타원 13">
                <a:extLst>
                  <a:ext uri="{FF2B5EF4-FFF2-40B4-BE49-F238E27FC236}">
                    <a16:creationId xmlns:a16="http://schemas.microsoft.com/office/drawing/2014/main" id="{33C61529-1B60-4715-BB4C-AF11C98CCBAE}"/>
                  </a:ext>
                </a:extLst>
              </p:cNvPr>
              <p:cNvSpPr/>
              <p:nvPr/>
            </p:nvSpPr>
            <p:spPr>
              <a:xfrm>
                <a:off x="7146900" y="76305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15" name="타원 14">
                <a:extLst>
                  <a:ext uri="{FF2B5EF4-FFF2-40B4-BE49-F238E27FC236}">
                    <a16:creationId xmlns:a16="http://schemas.microsoft.com/office/drawing/2014/main" id="{A64E1356-EE2C-4C6E-8BF3-8D02F2C0BA92}"/>
                  </a:ext>
                </a:extLst>
              </p:cNvPr>
              <p:cNvSpPr/>
              <p:nvPr/>
            </p:nvSpPr>
            <p:spPr>
              <a:xfrm>
                <a:off x="7146900" y="838269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0AEC9D8E-67C9-4243-B1B4-EBF1E0C2A68A}"/>
              </a:ext>
            </a:extLst>
          </p:cNvPr>
          <p:cNvGrpSpPr/>
          <p:nvPr userDrawn="1"/>
        </p:nvGrpSpPr>
        <p:grpSpPr>
          <a:xfrm>
            <a:off x="1622889" y="1442330"/>
            <a:ext cx="988533" cy="230832"/>
            <a:chOff x="2209907" y="899228"/>
            <a:chExt cx="988533" cy="230832"/>
          </a:xfrm>
        </p:grpSpPr>
        <p:sp>
          <p:nvSpPr>
            <p:cNvPr id="17" name="Link">
              <a:extLst>
                <a:ext uri="{FF2B5EF4-FFF2-40B4-BE49-F238E27FC236}">
                  <a16:creationId xmlns:a16="http://schemas.microsoft.com/office/drawing/2014/main" id="{6E1EC7EF-5631-4972-81D9-36181AB4DCB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209907" y="949865"/>
              <a:ext cx="148648" cy="147205"/>
            </a:xfrm>
            <a:custGeom>
              <a:avLst/>
              <a:gdLst>
                <a:gd name="T0" fmla="*/ 528 w 666"/>
                <a:gd name="T1" fmla="*/ 0 h 666"/>
                <a:gd name="T2" fmla="*/ 430 w 666"/>
                <a:gd name="T3" fmla="*/ 41 h 666"/>
                <a:gd name="T4" fmla="*/ 348 w 666"/>
                <a:gd name="T5" fmla="*/ 123 h 666"/>
                <a:gd name="T6" fmla="*/ 323 w 666"/>
                <a:gd name="T7" fmla="*/ 287 h 666"/>
                <a:gd name="T8" fmla="*/ 343 w 666"/>
                <a:gd name="T9" fmla="*/ 267 h 666"/>
                <a:gd name="T10" fmla="*/ 366 w 666"/>
                <a:gd name="T11" fmla="*/ 142 h 666"/>
                <a:gd name="T12" fmla="*/ 448 w 666"/>
                <a:gd name="T13" fmla="*/ 60 h 666"/>
                <a:gd name="T14" fmla="*/ 528 w 666"/>
                <a:gd name="T15" fmla="*/ 27 h 666"/>
                <a:gd name="T16" fmla="*/ 606 w 666"/>
                <a:gd name="T17" fmla="*/ 60 h 666"/>
                <a:gd name="T18" fmla="*/ 639 w 666"/>
                <a:gd name="T19" fmla="*/ 139 h 666"/>
                <a:gd name="T20" fmla="*/ 606 w 666"/>
                <a:gd name="T21" fmla="*/ 218 h 666"/>
                <a:gd name="T22" fmla="*/ 524 w 666"/>
                <a:gd name="T23" fmla="*/ 300 h 666"/>
                <a:gd name="T24" fmla="*/ 445 w 666"/>
                <a:gd name="T25" fmla="*/ 333 h 666"/>
                <a:gd name="T26" fmla="*/ 400 w 666"/>
                <a:gd name="T27" fmla="*/ 323 h 666"/>
                <a:gd name="T28" fmla="*/ 380 w 666"/>
                <a:gd name="T29" fmla="*/ 343 h 666"/>
                <a:gd name="T30" fmla="*/ 445 w 666"/>
                <a:gd name="T31" fmla="*/ 359 h 666"/>
                <a:gd name="T32" fmla="*/ 543 w 666"/>
                <a:gd name="T33" fmla="*/ 319 h 666"/>
                <a:gd name="T34" fmla="*/ 625 w 666"/>
                <a:gd name="T35" fmla="*/ 237 h 666"/>
                <a:gd name="T36" fmla="*/ 666 w 666"/>
                <a:gd name="T37" fmla="*/ 139 h 666"/>
                <a:gd name="T38" fmla="*/ 625 w 666"/>
                <a:gd name="T39" fmla="*/ 41 h 666"/>
                <a:gd name="T40" fmla="*/ 528 w 666"/>
                <a:gd name="T41" fmla="*/ 0 h 666"/>
                <a:gd name="T42" fmla="*/ 451 w 666"/>
                <a:gd name="T43" fmla="*/ 200 h 666"/>
                <a:gd name="T44" fmla="*/ 443 w 666"/>
                <a:gd name="T45" fmla="*/ 204 h 666"/>
                <a:gd name="T46" fmla="*/ 203 w 666"/>
                <a:gd name="T47" fmla="*/ 444 h 666"/>
                <a:gd name="T48" fmla="*/ 223 w 666"/>
                <a:gd name="T49" fmla="*/ 463 h 666"/>
                <a:gd name="T50" fmla="*/ 463 w 666"/>
                <a:gd name="T51" fmla="*/ 223 h 666"/>
                <a:gd name="T52" fmla="*/ 451 w 666"/>
                <a:gd name="T53" fmla="*/ 200 h 666"/>
                <a:gd name="T54" fmla="*/ 221 w 666"/>
                <a:gd name="T55" fmla="*/ 307 h 666"/>
                <a:gd name="T56" fmla="*/ 123 w 666"/>
                <a:gd name="T57" fmla="*/ 348 h 666"/>
                <a:gd name="T58" fmla="*/ 41 w 666"/>
                <a:gd name="T59" fmla="*/ 430 h 666"/>
                <a:gd name="T60" fmla="*/ 0 w 666"/>
                <a:gd name="T61" fmla="*/ 528 h 666"/>
                <a:gd name="T62" fmla="*/ 41 w 666"/>
                <a:gd name="T63" fmla="*/ 625 h 666"/>
                <a:gd name="T64" fmla="*/ 138 w 666"/>
                <a:gd name="T65" fmla="*/ 666 h 666"/>
                <a:gd name="T66" fmla="*/ 236 w 666"/>
                <a:gd name="T67" fmla="*/ 625 h 666"/>
                <a:gd name="T68" fmla="*/ 318 w 666"/>
                <a:gd name="T69" fmla="*/ 543 h 666"/>
                <a:gd name="T70" fmla="*/ 343 w 666"/>
                <a:gd name="T71" fmla="*/ 380 h 666"/>
                <a:gd name="T72" fmla="*/ 323 w 666"/>
                <a:gd name="T73" fmla="*/ 400 h 666"/>
                <a:gd name="T74" fmla="*/ 300 w 666"/>
                <a:gd name="T75" fmla="*/ 524 h 666"/>
                <a:gd name="T76" fmla="*/ 218 w 666"/>
                <a:gd name="T77" fmla="*/ 607 h 666"/>
                <a:gd name="T78" fmla="*/ 138 w 666"/>
                <a:gd name="T79" fmla="*/ 639 h 666"/>
                <a:gd name="T80" fmla="*/ 60 w 666"/>
                <a:gd name="T81" fmla="*/ 607 h 666"/>
                <a:gd name="T82" fmla="*/ 27 w 666"/>
                <a:gd name="T83" fmla="*/ 528 h 666"/>
                <a:gd name="T84" fmla="*/ 60 w 666"/>
                <a:gd name="T85" fmla="*/ 449 h 666"/>
                <a:gd name="T86" fmla="*/ 142 w 666"/>
                <a:gd name="T87" fmla="*/ 367 h 666"/>
                <a:gd name="T88" fmla="*/ 221 w 666"/>
                <a:gd name="T89" fmla="*/ 334 h 666"/>
                <a:gd name="T90" fmla="*/ 266 w 666"/>
                <a:gd name="T91" fmla="*/ 344 h 666"/>
                <a:gd name="T92" fmla="*/ 286 w 666"/>
                <a:gd name="T93" fmla="*/ 324 h 666"/>
                <a:gd name="T94" fmla="*/ 221 w 666"/>
                <a:gd name="T95" fmla="*/ 307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66" h="666">
                  <a:moveTo>
                    <a:pt x="528" y="0"/>
                  </a:moveTo>
                  <a:cubicBezTo>
                    <a:pt x="491" y="0"/>
                    <a:pt x="456" y="15"/>
                    <a:pt x="430" y="41"/>
                  </a:cubicBezTo>
                  <a:cubicBezTo>
                    <a:pt x="423" y="48"/>
                    <a:pt x="352" y="118"/>
                    <a:pt x="348" y="123"/>
                  </a:cubicBezTo>
                  <a:cubicBezTo>
                    <a:pt x="304" y="167"/>
                    <a:pt x="295" y="234"/>
                    <a:pt x="323" y="287"/>
                  </a:cubicBezTo>
                  <a:lnTo>
                    <a:pt x="343" y="267"/>
                  </a:lnTo>
                  <a:cubicBezTo>
                    <a:pt x="325" y="226"/>
                    <a:pt x="333" y="176"/>
                    <a:pt x="366" y="142"/>
                  </a:cubicBezTo>
                  <a:cubicBezTo>
                    <a:pt x="371" y="137"/>
                    <a:pt x="441" y="67"/>
                    <a:pt x="448" y="60"/>
                  </a:cubicBezTo>
                  <a:cubicBezTo>
                    <a:pt x="470" y="39"/>
                    <a:pt x="498" y="27"/>
                    <a:pt x="528" y="27"/>
                  </a:cubicBezTo>
                  <a:cubicBezTo>
                    <a:pt x="557" y="27"/>
                    <a:pt x="585" y="39"/>
                    <a:pt x="606" y="60"/>
                  </a:cubicBezTo>
                  <a:cubicBezTo>
                    <a:pt x="627" y="81"/>
                    <a:pt x="639" y="109"/>
                    <a:pt x="639" y="139"/>
                  </a:cubicBezTo>
                  <a:cubicBezTo>
                    <a:pt x="639" y="168"/>
                    <a:pt x="627" y="197"/>
                    <a:pt x="606" y="218"/>
                  </a:cubicBezTo>
                  <a:lnTo>
                    <a:pt x="524" y="300"/>
                  </a:lnTo>
                  <a:cubicBezTo>
                    <a:pt x="503" y="321"/>
                    <a:pt x="475" y="333"/>
                    <a:pt x="445" y="333"/>
                  </a:cubicBezTo>
                  <a:cubicBezTo>
                    <a:pt x="429" y="333"/>
                    <a:pt x="414" y="329"/>
                    <a:pt x="400" y="323"/>
                  </a:cubicBezTo>
                  <a:lnTo>
                    <a:pt x="380" y="343"/>
                  </a:lnTo>
                  <a:cubicBezTo>
                    <a:pt x="400" y="353"/>
                    <a:pt x="422" y="359"/>
                    <a:pt x="445" y="359"/>
                  </a:cubicBezTo>
                  <a:cubicBezTo>
                    <a:pt x="482" y="359"/>
                    <a:pt x="517" y="345"/>
                    <a:pt x="543" y="319"/>
                  </a:cubicBezTo>
                  <a:lnTo>
                    <a:pt x="625" y="237"/>
                  </a:lnTo>
                  <a:cubicBezTo>
                    <a:pt x="651" y="210"/>
                    <a:pt x="666" y="176"/>
                    <a:pt x="666" y="139"/>
                  </a:cubicBezTo>
                  <a:cubicBezTo>
                    <a:pt x="666" y="102"/>
                    <a:pt x="651" y="67"/>
                    <a:pt x="625" y="41"/>
                  </a:cubicBezTo>
                  <a:cubicBezTo>
                    <a:pt x="599" y="15"/>
                    <a:pt x="565" y="0"/>
                    <a:pt x="528" y="0"/>
                  </a:cubicBezTo>
                  <a:close/>
                  <a:moveTo>
                    <a:pt x="451" y="200"/>
                  </a:moveTo>
                  <a:cubicBezTo>
                    <a:pt x="448" y="200"/>
                    <a:pt x="446" y="201"/>
                    <a:pt x="443" y="204"/>
                  </a:cubicBezTo>
                  <a:lnTo>
                    <a:pt x="203" y="444"/>
                  </a:lnTo>
                  <a:cubicBezTo>
                    <a:pt x="191" y="456"/>
                    <a:pt x="210" y="476"/>
                    <a:pt x="223" y="463"/>
                  </a:cubicBezTo>
                  <a:lnTo>
                    <a:pt x="463" y="223"/>
                  </a:lnTo>
                  <a:cubicBezTo>
                    <a:pt x="472" y="214"/>
                    <a:pt x="464" y="198"/>
                    <a:pt x="451" y="200"/>
                  </a:cubicBezTo>
                  <a:close/>
                  <a:moveTo>
                    <a:pt x="221" y="307"/>
                  </a:moveTo>
                  <a:cubicBezTo>
                    <a:pt x="184" y="307"/>
                    <a:pt x="149" y="322"/>
                    <a:pt x="123" y="348"/>
                  </a:cubicBezTo>
                  <a:lnTo>
                    <a:pt x="41" y="430"/>
                  </a:lnTo>
                  <a:cubicBezTo>
                    <a:pt x="15" y="456"/>
                    <a:pt x="0" y="491"/>
                    <a:pt x="0" y="528"/>
                  </a:cubicBezTo>
                  <a:cubicBezTo>
                    <a:pt x="0" y="565"/>
                    <a:pt x="15" y="599"/>
                    <a:pt x="41" y="625"/>
                  </a:cubicBezTo>
                  <a:cubicBezTo>
                    <a:pt x="67" y="651"/>
                    <a:pt x="102" y="666"/>
                    <a:pt x="138" y="666"/>
                  </a:cubicBezTo>
                  <a:cubicBezTo>
                    <a:pt x="175" y="666"/>
                    <a:pt x="210" y="651"/>
                    <a:pt x="236" y="625"/>
                  </a:cubicBezTo>
                  <a:cubicBezTo>
                    <a:pt x="243" y="618"/>
                    <a:pt x="314" y="548"/>
                    <a:pt x="318" y="543"/>
                  </a:cubicBezTo>
                  <a:cubicBezTo>
                    <a:pt x="363" y="499"/>
                    <a:pt x="371" y="432"/>
                    <a:pt x="343" y="380"/>
                  </a:cubicBezTo>
                  <a:lnTo>
                    <a:pt x="323" y="400"/>
                  </a:lnTo>
                  <a:cubicBezTo>
                    <a:pt x="341" y="441"/>
                    <a:pt x="333" y="491"/>
                    <a:pt x="300" y="524"/>
                  </a:cubicBezTo>
                  <a:cubicBezTo>
                    <a:pt x="295" y="529"/>
                    <a:pt x="225" y="600"/>
                    <a:pt x="218" y="607"/>
                  </a:cubicBezTo>
                  <a:cubicBezTo>
                    <a:pt x="197" y="628"/>
                    <a:pt x="168" y="639"/>
                    <a:pt x="138" y="639"/>
                  </a:cubicBezTo>
                  <a:cubicBezTo>
                    <a:pt x="109" y="639"/>
                    <a:pt x="81" y="628"/>
                    <a:pt x="60" y="607"/>
                  </a:cubicBezTo>
                  <a:cubicBezTo>
                    <a:pt x="39" y="585"/>
                    <a:pt x="27" y="558"/>
                    <a:pt x="27" y="528"/>
                  </a:cubicBezTo>
                  <a:cubicBezTo>
                    <a:pt x="27" y="498"/>
                    <a:pt x="39" y="470"/>
                    <a:pt x="60" y="449"/>
                  </a:cubicBezTo>
                  <a:lnTo>
                    <a:pt x="142" y="367"/>
                  </a:lnTo>
                  <a:cubicBezTo>
                    <a:pt x="163" y="345"/>
                    <a:pt x="191" y="334"/>
                    <a:pt x="221" y="334"/>
                  </a:cubicBezTo>
                  <a:cubicBezTo>
                    <a:pt x="237" y="334"/>
                    <a:pt x="252" y="337"/>
                    <a:pt x="266" y="344"/>
                  </a:cubicBezTo>
                  <a:lnTo>
                    <a:pt x="286" y="324"/>
                  </a:lnTo>
                  <a:cubicBezTo>
                    <a:pt x="266" y="313"/>
                    <a:pt x="244" y="307"/>
                    <a:pt x="221" y="307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3F5EED3-998D-4037-BB58-7B13C92D1080}"/>
                </a:ext>
              </a:extLst>
            </p:cNvPr>
            <p:cNvSpPr/>
            <p:nvPr/>
          </p:nvSpPr>
          <p:spPr>
            <a:xfrm>
              <a:off x="2337307" y="899228"/>
              <a:ext cx="861133" cy="2308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900" dirty="0">
                  <a:solidFill>
                    <a:srgbClr val="00B050"/>
                  </a:solidFill>
                </a:rPr>
                <a:t>CONNECTED</a:t>
              </a:r>
            </a:p>
          </p:txBody>
        </p:sp>
      </p:grp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04849D6-F164-47F4-8B3D-DF107285B284}"/>
              </a:ext>
            </a:extLst>
          </p:cNvPr>
          <p:cNvSpPr/>
          <p:nvPr userDrawn="1"/>
        </p:nvSpPr>
        <p:spPr>
          <a:xfrm>
            <a:off x="0" y="541786"/>
            <a:ext cx="12192000" cy="2838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1BA3084-4563-4216-9B26-10F47E963CED}"/>
              </a:ext>
            </a:extLst>
          </p:cNvPr>
          <p:cNvSpPr/>
          <p:nvPr userDrawn="1"/>
        </p:nvSpPr>
        <p:spPr>
          <a:xfrm>
            <a:off x="9180349" y="154813"/>
            <a:ext cx="1289112" cy="24879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Author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0E1EBA9-A529-4468-B8D8-753658B78449}"/>
              </a:ext>
            </a:extLst>
          </p:cNvPr>
          <p:cNvSpPr/>
          <p:nvPr userDrawn="1"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22" name="그림 15">
            <a:extLst>
              <a:ext uri="{FF2B5EF4-FFF2-40B4-BE49-F238E27FC236}">
                <a16:creationId xmlns:a16="http://schemas.microsoft.com/office/drawing/2014/main" id="{301E95E8-F609-43D0-B677-12C794F225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7800" y="6454998"/>
            <a:ext cx="713507" cy="16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116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디스크립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E81A43D-B6E5-423B-9997-D108CEAC5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A9F5B5B-DA1B-4F38-99EC-E6FF356C8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04849D6-F164-47F4-8B3D-DF107285B284}"/>
              </a:ext>
            </a:extLst>
          </p:cNvPr>
          <p:cNvSpPr/>
          <p:nvPr userDrawn="1"/>
        </p:nvSpPr>
        <p:spPr>
          <a:xfrm>
            <a:off x="0" y="541786"/>
            <a:ext cx="12192000" cy="2838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1BA3084-4563-4216-9B26-10F47E963CED}"/>
              </a:ext>
            </a:extLst>
          </p:cNvPr>
          <p:cNvSpPr/>
          <p:nvPr userDrawn="1"/>
        </p:nvSpPr>
        <p:spPr>
          <a:xfrm>
            <a:off x="9180349" y="154813"/>
            <a:ext cx="1289112" cy="24879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Author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0E1EBA9-A529-4468-B8D8-753658B78449}"/>
              </a:ext>
            </a:extLst>
          </p:cNvPr>
          <p:cNvSpPr/>
          <p:nvPr userDrawn="1"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F177B9EA-A232-4DF4-837C-BC2033B6F47C}"/>
              </a:ext>
            </a:extLst>
          </p:cNvPr>
          <p:cNvSpPr/>
          <p:nvPr userDrawn="1"/>
        </p:nvSpPr>
        <p:spPr>
          <a:xfrm>
            <a:off x="2420471" y="1557338"/>
            <a:ext cx="3380254" cy="339118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3" name="그래픽 32">
            <a:extLst>
              <a:ext uri="{FF2B5EF4-FFF2-40B4-BE49-F238E27FC236}">
                <a16:creationId xmlns:a16="http://schemas.microsoft.com/office/drawing/2014/main" id="{81F6EB1F-A4AB-4701-A3DA-36E05D8DA9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7824" y="960181"/>
            <a:ext cx="4838176" cy="4825047"/>
          </a:xfrm>
          <a:prstGeom prst="rect">
            <a:avLst/>
          </a:prstGeom>
        </p:spPr>
      </p:pic>
      <p:pic>
        <p:nvPicPr>
          <p:cNvPr id="10" name="그림 15">
            <a:extLst>
              <a:ext uri="{FF2B5EF4-FFF2-40B4-BE49-F238E27FC236}">
                <a16:creationId xmlns:a16="http://schemas.microsoft.com/office/drawing/2014/main" id="{AEFE5C80-5F2A-4886-8B9E-915EE5C6E59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7800" y="6454998"/>
            <a:ext cx="713507" cy="16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862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3126A07-CE9E-48EC-A5AF-4BE8C09A5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C35CBB-0D86-4BCE-A99A-68ABDF206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89769D9-9AE4-4C0D-B396-207256B1E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0DD7F0E-222C-4F13-9A2D-AE5346848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0449D-3934-46BA-AACE-44A5128A1C6E}" type="datetime1">
              <a:rPr lang="ko-KR" altLang="en-US" smtClean="0"/>
              <a:t>2023-08-11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39D2EA5-E216-4FA9-88E5-292A48277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069666D-168C-4B0F-9597-767ED3A88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1087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3E78D2-E1E3-4CAD-8737-561E5D13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C4A0080-241B-48F5-9BB7-E71F8EDC0E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6C5AC04-23A0-4C20-8208-AC0DA6BB45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EF477A3-81CC-4FA1-917A-FBBEE3F60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189AC-5FCC-4554-85AC-DD0FE84784CC}" type="datetime1">
              <a:rPr lang="ko-KR" altLang="en-US" smtClean="0"/>
              <a:t>2023-08-11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A78EF0B-1D26-4D4B-BE9E-85F525E77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EE8E9D1-F54D-4E62-933C-71BD6F13C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7155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58D656-96F1-437A-874D-A35982B30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1AC9EF4-EDDE-4DAC-9F11-CE32226DF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E69B91-A440-4536-A1B9-74AD32693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EF386-BE81-468D-B4E6-D4BC9ADDBD18}" type="datetime1">
              <a:rPr lang="ko-KR" altLang="en-US" smtClean="0"/>
              <a:t>2023-08-11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AEDE455-ED76-49AA-99D9-23F6D2058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86C53F6-B191-4D4A-9F16-8B7FBAB44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7926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5F373BB-C797-4BC3-A290-24F7C3E97F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388BC9D-ACC3-43D5-AF90-D2883F5F1B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4B3DCF4-30FB-4C2C-8613-5957F30FF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47A1D-AD91-4449-A2AA-BAFCF80361A9}" type="datetime1">
              <a:rPr lang="ko-KR" altLang="en-US" smtClean="0"/>
              <a:t>2023-08-11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4EA6F27-E8A2-48D1-A8C4-5C08967DD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A3DFFDD-E60B-457B-9C28-75F4DDBCD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3074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1C0BA9-A404-4715-A62F-CFB2A4243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1970C5B-1E20-417B-BDF7-3988918C20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753574-5CED-47ED-9BFD-0E174933F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77E7-6597-42A8-AAB4-414B01F1D63D}" type="datetime1">
              <a:rPr lang="ko-KR" altLang="en-US" smtClean="0"/>
              <a:t>2023-08-11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52D31DA-C1E3-4F17-A482-212FDF26F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8614E50-174B-4733-B52B-CB37DE56D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7F491-08B3-465F-A15D-BA4337303C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3846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7451F24-9A32-4802-A0B6-3CC831A12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1FB0576-2596-4F02-B6E2-230AE72E6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0676C0-4B3B-4DB6-97C9-ECD7015E0C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FE189-666B-497D-9E74-85AF17F334B3}" type="datetime1">
              <a:rPr lang="ko-KR" altLang="en-US" smtClean="0"/>
              <a:t>2023-08-11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FA1F12E-970C-4617-9E30-1BCCCB531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0F7A7AE-FDD3-45E7-9ECB-4739314512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1E78B-CAB1-45CD-980B-6B3F1DF4E5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098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3DA3D894-6F72-4A77-ADDC-A134ECDE514D}"/>
              </a:ext>
            </a:extLst>
          </p:cNvPr>
          <p:cNvSpPr txBox="1">
            <a:spLocks/>
          </p:cNvSpPr>
          <p:nvPr/>
        </p:nvSpPr>
        <p:spPr>
          <a:xfrm>
            <a:off x="0" y="2568851"/>
            <a:ext cx="12192000" cy="211517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4800" b="1" spc="-100" dirty="0">
                <a:latin typeface="+mn-ea"/>
                <a:ea typeface="+mn-ea"/>
              </a:rPr>
              <a:t>8</a:t>
            </a:r>
            <a:r>
              <a:rPr lang="ko-KR" altLang="en-US" sz="4800" b="1" spc="-100" dirty="0">
                <a:latin typeface="+mn-ea"/>
                <a:ea typeface="+mn-ea"/>
              </a:rPr>
              <a:t>월 서클 업데이트 기획</a:t>
            </a:r>
            <a:endParaRPr lang="en-US" altLang="ko-KR" sz="4800" b="1" spc="-100" dirty="0">
              <a:latin typeface="+mn-ea"/>
              <a:ea typeface="+mn-ea"/>
            </a:endParaRPr>
          </a:p>
          <a:p>
            <a:pPr algn="ctr"/>
            <a:endParaRPr lang="en-US" altLang="ko-KR" sz="4800" b="1" spc="-100" dirty="0">
              <a:latin typeface="+mn-ea"/>
              <a:ea typeface="+mn-ea"/>
            </a:endParaRPr>
          </a:p>
          <a:p>
            <a:pPr algn="ctr"/>
            <a:r>
              <a:rPr lang="ko-KR" altLang="en-US" sz="1800" spc="-100" dirty="0">
                <a:latin typeface="+mn-ea"/>
                <a:ea typeface="+mn-ea"/>
              </a:rPr>
              <a:t>기획팀</a:t>
            </a:r>
            <a:endParaRPr lang="ko-KR" altLang="en-US" spc="-100" dirty="0">
              <a:latin typeface="+mn-ea"/>
              <a:ea typeface="+mn-ea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97F01DE-DF8F-47A8-AD7E-41143A032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4245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C58FC03-27B0-48B9-B0A8-586599AFF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191043"/>
              </p:ext>
            </p:extLst>
          </p:nvPr>
        </p:nvGraphicFramePr>
        <p:xfrm>
          <a:off x="1632201" y="836712"/>
          <a:ext cx="8939518" cy="2529840"/>
        </p:xfrm>
        <a:graphic>
          <a:graphicData uri="http://schemas.openxmlformats.org/drawingml/2006/table">
            <a:tbl>
              <a:tblPr firstRow="1" bandRow="1"/>
              <a:tblGrid>
                <a:gridCol w="814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4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32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7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버전</a:t>
                      </a:r>
                      <a:endParaRPr lang="en-US" sz="1000" b="1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Date</a:t>
                      </a:r>
                      <a:endParaRPr lang="en-US" sz="1000" b="1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내용</a:t>
                      </a:r>
                      <a:endParaRPr lang="en-US" sz="1000" b="1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작성자</a:t>
                      </a:r>
                      <a:endParaRPr lang="en-US" sz="1000" b="1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0.1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2023-08-02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초안 작성</a:t>
                      </a:r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장준영</a:t>
                      </a:r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0.11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2023-08-07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String_G.csv </a:t>
                      </a:r>
                      <a:r>
                        <a:rPr lang="ko-KR" altLang="en-US" sz="900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파일 첨부 내용 추가</a:t>
                      </a:r>
                      <a:r>
                        <a:rPr lang="en-US" sz="900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(p 8)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장준영</a:t>
                      </a:r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0.2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2023-08-08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진단 도움말 내용 변경</a:t>
                      </a:r>
                      <a:r>
                        <a:rPr lang="en-US" altLang="ko-KR" sz="900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(p23~p26)</a:t>
                      </a:r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장준영</a:t>
                      </a:r>
                      <a:endParaRPr lang="en-US" altLang="ko-KR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0.21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2023-08-10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b="0" noProof="1">
                          <a:solidFill>
                            <a:prstClr val="black"/>
                          </a:solidFill>
                          <a:latin typeface="+mn-lt"/>
                          <a:cs typeface="Segoe UI" panose="020B0502040204020203" pitchFamily="34" charset="0"/>
                        </a:rPr>
                        <a:t>진단 도움말 </a:t>
                      </a:r>
                      <a:r>
                        <a:rPr lang="en-US" altLang="ko-KR" sz="900" b="0" noProof="1">
                          <a:solidFill>
                            <a:prstClr val="black"/>
                          </a:solidFill>
                          <a:latin typeface="+mn-lt"/>
                          <a:cs typeface="Segoe UI" panose="020B0502040204020203" pitchFamily="34" charset="0"/>
                        </a:rPr>
                        <a:t>String </a:t>
                      </a:r>
                      <a:r>
                        <a:rPr lang="ko-KR" altLang="en-US" sz="900" b="0" noProof="1">
                          <a:solidFill>
                            <a:prstClr val="black"/>
                          </a:solidFill>
                          <a:latin typeface="+mn-lt"/>
                          <a:cs typeface="Segoe UI" panose="020B0502040204020203" pitchFamily="34" charset="0"/>
                        </a:rPr>
                        <a:t>추가</a:t>
                      </a:r>
                      <a:r>
                        <a:rPr lang="en-US" altLang="ko-KR" sz="900" b="0" noProof="1">
                          <a:solidFill>
                            <a:prstClr val="black"/>
                          </a:solidFill>
                          <a:latin typeface="+mn-lt"/>
                          <a:cs typeface="Segoe UI" panose="020B0502040204020203" pitchFamily="34" charset="0"/>
                        </a:rPr>
                        <a:t>(p23~26), </a:t>
                      </a:r>
                      <a:r>
                        <a:rPr lang="ko-KR" altLang="en-US" sz="900" b="0" noProof="1">
                          <a:solidFill>
                            <a:prstClr val="black"/>
                          </a:solidFill>
                          <a:latin typeface="+mn-lt"/>
                          <a:cs typeface="Segoe UI" panose="020B0502040204020203" pitchFamily="34" charset="0"/>
                        </a:rPr>
                        <a:t>진단 코멘트 추가</a:t>
                      </a:r>
                      <a:r>
                        <a:rPr lang="en-US" altLang="ko-KR" sz="900" b="0" noProof="1">
                          <a:solidFill>
                            <a:prstClr val="black"/>
                          </a:solidFill>
                          <a:latin typeface="+mn-lt"/>
                          <a:cs typeface="Segoe UI" panose="020B0502040204020203" pitchFamily="34" charset="0"/>
                        </a:rPr>
                        <a:t>(p 22), String </a:t>
                      </a:r>
                      <a:r>
                        <a:rPr lang="ko-KR" altLang="en-US" sz="900" b="0" noProof="1">
                          <a:solidFill>
                            <a:prstClr val="black"/>
                          </a:solidFill>
                          <a:latin typeface="+mn-lt"/>
                          <a:cs typeface="Segoe UI" panose="020B0502040204020203" pitchFamily="34" charset="0"/>
                        </a:rPr>
                        <a:t>관리자 등록 화면 정의 변경</a:t>
                      </a:r>
                      <a:r>
                        <a:rPr lang="en-US" altLang="ko-KR" sz="900" b="0" noProof="1">
                          <a:solidFill>
                            <a:prstClr val="black"/>
                          </a:solidFill>
                          <a:latin typeface="+mn-lt"/>
                          <a:cs typeface="Segoe UI" panose="020B0502040204020203" pitchFamily="34" charset="0"/>
                        </a:rPr>
                        <a:t>(p 8)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noProof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장준영</a:t>
                      </a:r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ko-KR" sz="900" b="0" noProof="1">
                        <a:solidFill>
                          <a:prstClr val="black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ko-KR" sz="900" b="0" noProof="1">
                        <a:solidFill>
                          <a:prstClr val="black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98068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ko-KR" sz="900" b="0" noProof="1">
                        <a:solidFill>
                          <a:prstClr val="black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2345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ko-KR" sz="900" b="0" noProof="1">
                        <a:solidFill>
                          <a:prstClr val="black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4844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ko-KR" sz="900" b="0" noProof="1">
                        <a:solidFill>
                          <a:prstClr val="black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4876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ko-KR" sz="900" b="0" noProof="1">
                        <a:solidFill>
                          <a:prstClr val="black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noProof="1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256876"/>
                  </a:ext>
                </a:extLst>
              </a:tr>
            </a:tbl>
          </a:graphicData>
        </a:graphic>
      </p:graphicFrame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5F56F75-DF59-4E7F-B997-D30202698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5732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ECA9F77E-0270-4DC5-B06B-AEA2697869FB}"/>
              </a:ext>
            </a:extLst>
          </p:cNvPr>
          <p:cNvSpPr/>
          <p:nvPr/>
        </p:nvSpPr>
        <p:spPr>
          <a:xfrm>
            <a:off x="0" y="541786"/>
            <a:ext cx="12192000" cy="2838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C16E7B-6469-44A3-A3B7-A2DEF31B6230}"/>
              </a:ext>
            </a:extLst>
          </p:cNvPr>
          <p:cNvSpPr txBox="1"/>
          <p:nvPr/>
        </p:nvSpPr>
        <p:spPr>
          <a:xfrm>
            <a:off x="680001" y="2967632"/>
            <a:ext cx="108531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/>
              <a:t>String </a:t>
            </a:r>
            <a:r>
              <a:rPr lang="ko-KR" altLang="en-US" sz="4800" b="1" dirty="0"/>
              <a:t>리소스 적용 방식 변경</a:t>
            </a:r>
            <a:endParaRPr lang="en-US" altLang="ko-KR" sz="4800" b="1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994D17E-DC33-48D6-99B4-E9BD5341C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7F491-08B3-465F-A15D-BA4337303C0E}" type="slidenum">
              <a:rPr lang="ko-KR" altLang="en-US" sz="1000" smtClean="0"/>
              <a:t>3</a:t>
            </a:fld>
            <a:endParaRPr lang="ko-KR" altLang="en-US" sz="1000"/>
          </a:p>
        </p:txBody>
      </p:sp>
      <p:pic>
        <p:nvPicPr>
          <p:cNvPr id="5" name="그림 15">
            <a:extLst>
              <a:ext uri="{FF2B5EF4-FFF2-40B4-BE49-F238E27FC236}">
                <a16:creationId xmlns:a16="http://schemas.microsoft.com/office/drawing/2014/main" id="{0C4A5A53-08B0-49D9-87AD-96317BA014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7800" y="6454998"/>
            <a:ext cx="713507" cy="16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840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9A43B7E-1E81-410C-9FEF-5CC3B6523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3CC5F81F-2B48-422B-B62F-83688FB1A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기획 개요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484F6FE-9B58-49D1-9DFA-EC245557EE12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E415B5-C77E-3AA7-0BB0-C6B289D28EF8}"/>
              </a:ext>
            </a:extLst>
          </p:cNvPr>
          <p:cNvSpPr txBox="1"/>
          <p:nvPr/>
        </p:nvSpPr>
        <p:spPr>
          <a:xfrm>
            <a:off x="571729" y="1630907"/>
            <a:ext cx="7443256" cy="16665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잦은 </a:t>
            </a:r>
            <a:r>
              <a:rPr lang="en-US" altLang="ko-KR" sz="1400" dirty="0"/>
              <a:t>String </a:t>
            </a:r>
            <a:r>
              <a:rPr lang="ko-KR" altLang="en-US" sz="1400" dirty="0"/>
              <a:t>변경으로 인해 내용 확인을 위해선 계속 빌드를 해야 되는 번거로움이 많음</a:t>
            </a:r>
            <a:endParaRPr lang="en-US" altLang="ko-KR" sz="14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그로 인해 </a:t>
            </a:r>
            <a:r>
              <a:rPr lang="en-US" altLang="ko-KR" sz="1400" dirty="0"/>
              <a:t>String </a:t>
            </a:r>
            <a:r>
              <a:rPr lang="ko-KR" altLang="en-US" sz="1400" dirty="0"/>
              <a:t>수정이 자유롭지 못함</a:t>
            </a:r>
            <a:endParaRPr lang="en-US" altLang="ko-KR" sz="14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향후 안내에 필요한 가이드 및 도움말 내용 업데이트가 많아질 것으로 예상</a:t>
            </a:r>
            <a:endParaRPr lang="en-US" altLang="ko-KR" sz="14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국문 이외에도 영문</a:t>
            </a:r>
            <a:r>
              <a:rPr lang="en-US" altLang="ko-KR" sz="1400" dirty="0"/>
              <a:t>, </a:t>
            </a:r>
            <a:r>
              <a:rPr lang="ko-KR" altLang="en-US" sz="1400" dirty="0"/>
              <a:t>일어 등 잘못 표기된 내용에 대한 빠른 대응이 필요함</a:t>
            </a:r>
            <a:endParaRPr lang="en-US" altLang="ko-KR" sz="14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dirty="0"/>
              <a:t>String </a:t>
            </a:r>
            <a:r>
              <a:rPr lang="ko-KR" altLang="en-US" sz="1400" dirty="0"/>
              <a:t>대응에 좀 더 유연하게 대처 할 수 있는 방안이 필요함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46FF26-DE75-63ED-5786-C3EAB9684FC4}"/>
              </a:ext>
            </a:extLst>
          </p:cNvPr>
          <p:cNvSpPr txBox="1"/>
          <p:nvPr/>
        </p:nvSpPr>
        <p:spPr>
          <a:xfrm>
            <a:off x="571729" y="1131596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/>
              <a:t>기획 배경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A4344B-60AC-362D-371C-6D1E989CA48A}"/>
              </a:ext>
            </a:extLst>
          </p:cNvPr>
          <p:cNvSpPr txBox="1"/>
          <p:nvPr/>
        </p:nvSpPr>
        <p:spPr>
          <a:xfrm>
            <a:off x="571730" y="3944640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/>
              <a:t>기획 내용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0F23DE-805D-0D12-08FD-31CF79625C99}"/>
              </a:ext>
            </a:extLst>
          </p:cNvPr>
          <p:cNvSpPr txBox="1"/>
          <p:nvPr/>
        </p:nvSpPr>
        <p:spPr>
          <a:xfrm>
            <a:off x="660903" y="4461849"/>
            <a:ext cx="8991757" cy="1343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스토어 등록 이후 발생한 </a:t>
            </a:r>
            <a:r>
              <a:rPr lang="en-US" altLang="ko-KR" sz="1400" dirty="0"/>
              <a:t>String </a:t>
            </a:r>
            <a:r>
              <a:rPr lang="ko-KR" altLang="en-US" sz="1400" dirty="0"/>
              <a:t>이슈에 대응하기 위한 방안 마련이 필요함</a:t>
            </a:r>
            <a:endParaRPr lang="en-US" altLang="ko-KR" sz="14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기존 </a:t>
            </a:r>
            <a:r>
              <a:rPr lang="en-US" altLang="ko-KR" sz="1400" dirty="0"/>
              <a:t>String.csv </a:t>
            </a:r>
            <a:r>
              <a:rPr lang="ko-KR" altLang="en-US" sz="1400" dirty="0"/>
              <a:t>파일을 새로운 빌드에 적용시키는 것이 아닌 다운로드하여 새롭게 갱신하는 방식으로 변경</a:t>
            </a:r>
            <a:endParaRPr lang="en-US" altLang="ko-KR" sz="14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대상 </a:t>
            </a:r>
            <a:r>
              <a:rPr lang="en-US" altLang="ko-KR" sz="1400" dirty="0"/>
              <a:t>: </a:t>
            </a:r>
            <a:r>
              <a:rPr lang="ko-KR" altLang="en-US" sz="1400" dirty="0"/>
              <a:t>태블릿</a:t>
            </a:r>
            <a:r>
              <a:rPr lang="en-US" altLang="ko-KR" sz="1400" dirty="0"/>
              <a:t>, PC</a:t>
            </a:r>
            <a:r>
              <a:rPr lang="ko-KR" altLang="en-US" sz="1400" dirty="0"/>
              <a:t> 모두 적용</a:t>
            </a:r>
            <a:r>
              <a:rPr lang="en-US" altLang="ko-KR" sz="1400" dirty="0"/>
              <a:t>(</a:t>
            </a:r>
            <a:r>
              <a:rPr lang="ko-KR" altLang="en-US" sz="1400" dirty="0"/>
              <a:t>금번 업데이트에는 </a:t>
            </a:r>
            <a:r>
              <a:rPr lang="ko-KR" altLang="en-US" sz="1400" dirty="0" err="1"/>
              <a:t>서클에만</a:t>
            </a:r>
            <a:r>
              <a:rPr lang="ko-KR" altLang="en-US" sz="1400" dirty="0"/>
              <a:t> 적용</a:t>
            </a:r>
            <a:r>
              <a:rPr lang="en-US" altLang="ko-KR" sz="1400" dirty="0"/>
              <a:t>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버전을 생성하여 리소스 업데이트 여부 확인</a:t>
            </a:r>
            <a:r>
              <a:rPr lang="en-US" altLang="ko-KR" sz="1400" dirty="0"/>
              <a:t>. </a:t>
            </a:r>
            <a:r>
              <a:rPr lang="ko-KR" altLang="en-US" sz="1400" dirty="0"/>
              <a:t>버전이 낮을 경우</a:t>
            </a:r>
            <a:r>
              <a:rPr lang="en-US" altLang="ko-KR" sz="1400" dirty="0"/>
              <a:t>, </a:t>
            </a:r>
            <a:r>
              <a:rPr lang="ko-KR" altLang="en-US" sz="1400" dirty="0"/>
              <a:t>다운로드 진행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2322550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8F32FD3-BA88-E479-46E8-E10009C10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6092898E-87A5-B280-F4F0-CABEE7D6B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정책 정의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C0716D-83F3-20F6-6CDF-AF8240E52A42}"/>
              </a:ext>
            </a:extLst>
          </p:cNvPr>
          <p:cNvSpPr txBox="1"/>
          <p:nvPr/>
        </p:nvSpPr>
        <p:spPr>
          <a:xfrm>
            <a:off x="491904" y="1168896"/>
            <a:ext cx="11208191" cy="4898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/>
              <a:t>&lt;</a:t>
            </a:r>
            <a:r>
              <a:rPr lang="ko-KR" altLang="en-US" sz="1400" dirty="0"/>
              <a:t>기본 상태</a:t>
            </a:r>
            <a:r>
              <a:rPr lang="en-US" altLang="ko-KR" sz="1400" dirty="0"/>
              <a:t>&gt;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dirty="0"/>
              <a:t>String </a:t>
            </a:r>
            <a:r>
              <a:rPr lang="ko-KR" altLang="en-US" sz="1400" dirty="0"/>
              <a:t>리소스는 빌드 버전에 적용된 상태 유지됨</a:t>
            </a:r>
            <a:r>
              <a:rPr lang="en-US" altLang="ko-KR" sz="1400" dirty="0"/>
              <a:t>(</a:t>
            </a:r>
            <a:r>
              <a:rPr lang="ko-KR" altLang="en-US" sz="1400" dirty="0"/>
              <a:t>스토어 등록버전에 </a:t>
            </a:r>
            <a:r>
              <a:rPr lang="en-US" altLang="ko-KR" sz="1400" dirty="0"/>
              <a:t>String </a:t>
            </a:r>
            <a:r>
              <a:rPr lang="ko-KR" altLang="en-US" sz="1400" dirty="0"/>
              <a:t>리소스 내장 형태로 구성</a:t>
            </a:r>
            <a:r>
              <a:rPr lang="en-US" altLang="ko-KR" sz="1400" dirty="0"/>
              <a:t>, </a:t>
            </a:r>
            <a:r>
              <a:rPr lang="ko-KR" altLang="en-US" sz="1400" dirty="0"/>
              <a:t>오프라인 모드에서도 구동 목적</a:t>
            </a:r>
            <a:r>
              <a:rPr lang="en-US" altLang="ko-KR" sz="1400" dirty="0"/>
              <a:t>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스토어 등록 후 새로운 </a:t>
            </a:r>
            <a:r>
              <a:rPr lang="en-US" altLang="ko-KR" sz="1400" dirty="0"/>
              <a:t>String </a:t>
            </a:r>
            <a:r>
              <a:rPr lang="ko-KR" altLang="en-US" sz="1400" dirty="0"/>
              <a:t>리소스로 대체할 수 있도록 서버에서 해당 리소스를 다운로드 하는 형태 추가</a:t>
            </a:r>
            <a:endParaRPr lang="en-US" altLang="ko-KR" sz="1400" dirty="0"/>
          </a:p>
          <a:p>
            <a:pPr>
              <a:lnSpc>
                <a:spcPct val="150000"/>
              </a:lnSpc>
            </a:pP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&lt;</a:t>
            </a:r>
            <a:r>
              <a:rPr lang="ko-KR" altLang="en-US" sz="1400" dirty="0"/>
              <a:t>등록 방식</a:t>
            </a:r>
            <a:r>
              <a:rPr lang="en-US" altLang="ko-KR" sz="1400" dirty="0"/>
              <a:t>&gt;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해당 서버에는 </a:t>
            </a:r>
            <a:r>
              <a:rPr lang="en-US" altLang="ko-KR" sz="1400" dirty="0"/>
              <a:t>csv</a:t>
            </a:r>
            <a:r>
              <a:rPr lang="ko-KR" altLang="en-US" sz="1400" dirty="0"/>
              <a:t>파일만 등록할 수 있는 형태로 구성</a:t>
            </a:r>
            <a:r>
              <a:rPr lang="en-US" altLang="ko-KR" sz="1400" dirty="0"/>
              <a:t>(</a:t>
            </a:r>
            <a:r>
              <a:rPr lang="ko-KR" altLang="en-US" sz="1400" dirty="0"/>
              <a:t>프로그램팀 논의 필요</a:t>
            </a:r>
            <a:r>
              <a:rPr lang="en-US" altLang="ko-KR" sz="1400" dirty="0"/>
              <a:t>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dirty="0"/>
              <a:t>String</a:t>
            </a:r>
            <a:r>
              <a:rPr lang="ko-KR" altLang="en-US" sz="1400" dirty="0"/>
              <a:t>을 서버에 등록할 때 버전을 새롭게 등록</a:t>
            </a:r>
            <a:endParaRPr lang="en-US" altLang="ko-KR" sz="14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버전 코드는 등록날짜 기준으로 자동 생성되는 형태</a:t>
            </a:r>
            <a:r>
              <a:rPr lang="en-US" altLang="ko-KR" sz="1400" dirty="0"/>
              <a:t> YYYY-MM-DD </a:t>
            </a:r>
            <a:r>
              <a:rPr lang="en-US" altLang="ko-KR" sz="1400" dirty="0" err="1"/>
              <a:t>hh:ss</a:t>
            </a:r>
            <a:r>
              <a:rPr lang="en-US" altLang="ko-KR" sz="1400" dirty="0"/>
              <a:t>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다운로드 시점 </a:t>
            </a:r>
            <a:r>
              <a:rPr lang="en-US" altLang="ko-KR" sz="1400" dirty="0"/>
              <a:t>: </a:t>
            </a:r>
            <a:r>
              <a:rPr lang="ko-KR" altLang="en-US" sz="1400" dirty="0"/>
              <a:t>태블릿 재실행 → </a:t>
            </a:r>
            <a:r>
              <a:rPr lang="en-US" altLang="ko-KR" sz="1400" dirty="0"/>
              <a:t>PC </a:t>
            </a:r>
            <a:r>
              <a:rPr lang="ko-KR" altLang="en-US" sz="1400" dirty="0"/>
              <a:t>연결</a:t>
            </a:r>
            <a:r>
              <a:rPr lang="en-US" altLang="ko-KR" sz="1400" dirty="0"/>
              <a:t>, String </a:t>
            </a:r>
            <a:r>
              <a:rPr lang="ko-KR" altLang="en-US" sz="1400" dirty="0"/>
              <a:t>버전 체크하여 최신화 진행</a:t>
            </a:r>
            <a:r>
              <a:rPr lang="en-US" altLang="ko-KR" sz="1400" dirty="0"/>
              <a:t>(</a:t>
            </a:r>
            <a:r>
              <a:rPr lang="ko-KR" altLang="en-US" sz="1400" dirty="0"/>
              <a:t>태블릿</a:t>
            </a:r>
            <a:r>
              <a:rPr lang="en-US" altLang="ko-KR" sz="1400" dirty="0"/>
              <a:t>, PC </a:t>
            </a:r>
            <a:r>
              <a:rPr lang="ko-KR" altLang="en-US" sz="1400" dirty="0"/>
              <a:t>모두 리소스 업데이트</a:t>
            </a:r>
            <a:r>
              <a:rPr lang="en-US" altLang="ko-KR" sz="1400" dirty="0"/>
              <a:t>)</a:t>
            </a:r>
          </a:p>
          <a:p>
            <a:pPr>
              <a:lnSpc>
                <a:spcPct val="150000"/>
              </a:lnSpc>
            </a:pP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&lt;</a:t>
            </a:r>
            <a:r>
              <a:rPr lang="ko-KR" altLang="en-US" sz="1400" dirty="0"/>
              <a:t>설계 주안점</a:t>
            </a:r>
            <a:r>
              <a:rPr lang="en-US" altLang="ko-KR" sz="1400" dirty="0"/>
              <a:t>&gt;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dirty="0"/>
              <a:t>UI</a:t>
            </a:r>
            <a:r>
              <a:rPr lang="ko-KR" altLang="en-US" sz="1400" dirty="0"/>
              <a:t>상 표시가 변경되는 내용 없음</a:t>
            </a:r>
            <a:r>
              <a:rPr lang="en-US" altLang="ko-KR" sz="1400" dirty="0"/>
              <a:t>. </a:t>
            </a:r>
            <a:r>
              <a:rPr lang="ko-KR" altLang="en-US" sz="1400" dirty="0"/>
              <a:t>시스템만 변경됨</a:t>
            </a:r>
            <a:r>
              <a:rPr lang="en-US" altLang="ko-KR" sz="1400" dirty="0"/>
              <a:t>(</a:t>
            </a:r>
            <a:r>
              <a:rPr lang="ko-KR" altLang="en-US" sz="1400" dirty="0"/>
              <a:t>버전만 표시</a:t>
            </a:r>
            <a:r>
              <a:rPr lang="en-US" altLang="ko-KR" sz="1400" dirty="0"/>
              <a:t>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사내 예외처리 기능 추가하여 라이브 적용 시 사내에서 최종 점검하고</a:t>
            </a:r>
            <a:r>
              <a:rPr lang="en-US" altLang="ko-KR" sz="1400" dirty="0"/>
              <a:t>, </a:t>
            </a:r>
            <a:r>
              <a:rPr lang="ko-KR" altLang="en-US" sz="1400" dirty="0"/>
              <a:t>배포하는 형태로 구성</a:t>
            </a:r>
            <a:endParaRPr lang="en-US" altLang="ko-KR" sz="14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등록된 최신 </a:t>
            </a:r>
            <a:r>
              <a:rPr lang="en-US" altLang="ko-KR" sz="1400" dirty="0"/>
              <a:t>String </a:t>
            </a:r>
            <a:r>
              <a:rPr lang="ko-KR" altLang="en-US" sz="1400" dirty="0"/>
              <a:t>파일이 잘못 적용되었을 시 해결방법도 추가 되어야 함</a:t>
            </a:r>
            <a:endParaRPr lang="en-US" altLang="ko-KR" sz="14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업데이트 시 </a:t>
            </a:r>
            <a:r>
              <a:rPr lang="en-US" altLang="ko-KR" sz="1400" dirty="0"/>
              <a:t>String </a:t>
            </a:r>
            <a:r>
              <a:rPr lang="ko-KR" altLang="en-US" sz="1400" dirty="0"/>
              <a:t>리소스 빌드 내 적용시키고</a:t>
            </a:r>
            <a:r>
              <a:rPr lang="en-US" altLang="ko-KR" sz="1400" dirty="0"/>
              <a:t>, </a:t>
            </a:r>
            <a:r>
              <a:rPr lang="ko-KR" altLang="en-US" sz="1400" dirty="0"/>
              <a:t>동일한 내용을 서버 상에도 추가 등록 적용 필요함</a:t>
            </a:r>
            <a:endParaRPr lang="en-US" altLang="ko-KR" sz="140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499520A-8C0E-6953-B78F-D6354F7C54D4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</p:spTree>
    <p:extLst>
      <p:ext uri="{BB962C8B-B14F-4D97-AF65-F5344CB8AC3E}">
        <p14:creationId xmlns:p14="http://schemas.microsoft.com/office/powerpoint/2010/main" val="3306695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8F32FD3-BA88-E479-46E8-E10009C10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6092898E-87A5-B280-F4F0-CABEE7D6B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플로우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7483C6D-3555-5FD3-7F35-747947003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0597" y="985459"/>
            <a:ext cx="3865830" cy="159689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AEFF03-1C55-DD2D-A462-93532DA92C6D}"/>
              </a:ext>
            </a:extLst>
          </p:cNvPr>
          <p:cNvSpPr txBox="1"/>
          <p:nvPr/>
        </p:nvSpPr>
        <p:spPr>
          <a:xfrm>
            <a:off x="2006758" y="2780764"/>
            <a:ext cx="2804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Step 1) </a:t>
            </a:r>
            <a:r>
              <a:rPr lang="en-US" altLang="ko-KR" sz="1200" u="sng" dirty="0"/>
              <a:t>Admin</a:t>
            </a:r>
            <a:r>
              <a:rPr lang="ko-KR" altLang="en-US" sz="1200" u="sng" dirty="0"/>
              <a:t> 페이지 </a:t>
            </a:r>
            <a:r>
              <a:rPr lang="en-US" altLang="ko-KR" sz="1200" u="sng" dirty="0"/>
              <a:t>String.csv </a:t>
            </a:r>
            <a:r>
              <a:rPr lang="ko-KR" altLang="en-US" sz="1200" u="sng" dirty="0"/>
              <a:t>등록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292C4E37-1118-4C6F-A090-79045E15F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119" y="3800159"/>
            <a:ext cx="3478785" cy="217965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A73C4E6-9969-8F75-8ED5-17A4C93E4515}"/>
              </a:ext>
            </a:extLst>
          </p:cNvPr>
          <p:cNvSpPr txBox="1"/>
          <p:nvPr/>
        </p:nvSpPr>
        <p:spPr>
          <a:xfrm>
            <a:off x="7665020" y="6149514"/>
            <a:ext cx="18911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Step 4) </a:t>
            </a:r>
            <a:r>
              <a:rPr lang="en-US" altLang="ko-KR" sz="1200" u="sng" dirty="0"/>
              <a:t>String </a:t>
            </a:r>
            <a:r>
              <a:rPr lang="ko-KR" altLang="en-US" sz="1200" u="sng" dirty="0"/>
              <a:t>적용 완료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719FD6C-EEC3-54B6-0BEA-2FD5E91E0DFB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6006975C-6842-44E2-C9A7-FB36380B0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847" y="1023022"/>
            <a:ext cx="3865830" cy="155932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6D8DFB0A-30D8-EF8E-E24D-DB265A1D4C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5980" y="4006806"/>
            <a:ext cx="2753334" cy="154875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D70ED3B-4857-D450-1666-B50D9390CD8A}"/>
              </a:ext>
            </a:extLst>
          </p:cNvPr>
          <p:cNvSpPr txBox="1"/>
          <p:nvPr/>
        </p:nvSpPr>
        <p:spPr>
          <a:xfrm>
            <a:off x="1187102" y="6149515"/>
            <a:ext cx="46835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Step 3) </a:t>
            </a:r>
            <a:r>
              <a:rPr lang="ko-KR" altLang="en-US" sz="1200" u="sng" dirty="0"/>
              <a:t>태블릿 재실행 → </a:t>
            </a:r>
            <a:r>
              <a:rPr lang="en-US" altLang="ko-KR" sz="1200" u="sng" dirty="0"/>
              <a:t>PC</a:t>
            </a:r>
            <a:r>
              <a:rPr lang="ko-KR" altLang="en-US" sz="1200" u="sng" dirty="0"/>
              <a:t>와 태블릿 연결 시 </a:t>
            </a:r>
            <a:r>
              <a:rPr lang="en-US" altLang="ko-KR" sz="1200" u="sng" dirty="0"/>
              <a:t>String </a:t>
            </a:r>
            <a:r>
              <a:rPr lang="ko-KR" altLang="en-US" sz="1200" u="sng" dirty="0"/>
              <a:t>버전 체크 </a:t>
            </a: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3D3DAEC8-C98C-C719-6FD6-1E60CDFABC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3590" y="4382923"/>
            <a:ext cx="2548679" cy="159689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289F1D5-D566-10C4-9FCC-6E9332153586}"/>
              </a:ext>
            </a:extLst>
          </p:cNvPr>
          <p:cNvSpPr txBox="1"/>
          <p:nvPr/>
        </p:nvSpPr>
        <p:spPr>
          <a:xfrm>
            <a:off x="6740597" y="2775755"/>
            <a:ext cx="4141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Step 2) </a:t>
            </a:r>
            <a:r>
              <a:rPr lang="ko-KR" altLang="en-US" sz="1200" u="sng" dirty="0"/>
              <a:t>해당 </a:t>
            </a:r>
            <a:r>
              <a:rPr lang="en-US" altLang="ko-KR" sz="1200" u="sng" dirty="0"/>
              <a:t>String.csv </a:t>
            </a:r>
            <a:r>
              <a:rPr lang="ko-KR" altLang="en-US" sz="1200" u="sng" dirty="0"/>
              <a:t>사용하기 클릭</a:t>
            </a:r>
            <a:r>
              <a:rPr lang="en-US" altLang="ko-KR" sz="1200" u="sng" dirty="0"/>
              <a:t>(</a:t>
            </a:r>
            <a:r>
              <a:rPr lang="ko-KR" altLang="en-US" sz="1200" u="sng" dirty="0"/>
              <a:t>용량 </a:t>
            </a:r>
            <a:r>
              <a:rPr lang="en-US" altLang="ko-KR" sz="1200" u="sng" dirty="0"/>
              <a:t>: 200kb </a:t>
            </a:r>
            <a:r>
              <a:rPr lang="ko-KR" altLang="en-US" sz="1200" u="sng" dirty="0"/>
              <a:t>수준</a:t>
            </a:r>
            <a:r>
              <a:rPr lang="en-US" altLang="ko-KR" sz="1200" u="sng" dirty="0"/>
              <a:t>)</a:t>
            </a:r>
            <a:endParaRPr lang="ko-KR" altLang="en-US" sz="1200" u="sng" dirty="0"/>
          </a:p>
        </p:txBody>
      </p:sp>
    </p:spTree>
    <p:extLst>
      <p:ext uri="{BB962C8B-B14F-4D97-AF65-F5344CB8AC3E}">
        <p14:creationId xmlns:p14="http://schemas.microsoft.com/office/powerpoint/2010/main" val="3114923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E6C5C08-7CE8-7A90-87C2-AB37D3309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0BC1C534-176B-7006-44EA-E95316499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화면 </a:t>
            </a:r>
            <a:r>
              <a:rPr lang="en-US" altLang="ko-KR" dirty="0"/>
              <a:t>UI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AD73DF-01B6-8967-F548-B9C93C091EBB}"/>
              </a:ext>
            </a:extLst>
          </p:cNvPr>
          <p:cNvSpPr txBox="1"/>
          <p:nvPr/>
        </p:nvSpPr>
        <p:spPr>
          <a:xfrm>
            <a:off x="164653" y="830511"/>
            <a:ext cx="1144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/>
              <a:t>버전 리스트</a:t>
            </a:r>
          </a:p>
        </p:txBody>
      </p:sp>
      <p:graphicFrame>
        <p:nvGraphicFramePr>
          <p:cNvPr id="6" name="표 6">
            <a:extLst>
              <a:ext uri="{FF2B5EF4-FFF2-40B4-BE49-F238E27FC236}">
                <a16:creationId xmlns:a16="http://schemas.microsoft.com/office/drawing/2014/main" id="{DA91BCB7-E260-E718-E501-16610D6B01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974022"/>
              </p:ext>
            </p:extLst>
          </p:nvPr>
        </p:nvGraphicFramePr>
        <p:xfrm>
          <a:off x="112059" y="2030309"/>
          <a:ext cx="8892510" cy="1600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8266">
                  <a:extLst>
                    <a:ext uri="{9D8B030D-6E8A-4147-A177-3AD203B41FA5}">
                      <a16:colId xmlns:a16="http://schemas.microsoft.com/office/drawing/2014/main" val="2197847495"/>
                    </a:ext>
                  </a:extLst>
                </a:gridCol>
                <a:gridCol w="1801639">
                  <a:extLst>
                    <a:ext uri="{9D8B030D-6E8A-4147-A177-3AD203B41FA5}">
                      <a16:colId xmlns:a16="http://schemas.microsoft.com/office/drawing/2014/main" val="1216232124"/>
                    </a:ext>
                  </a:extLst>
                </a:gridCol>
                <a:gridCol w="859780">
                  <a:extLst>
                    <a:ext uri="{9D8B030D-6E8A-4147-A177-3AD203B41FA5}">
                      <a16:colId xmlns:a16="http://schemas.microsoft.com/office/drawing/2014/main" val="1245092888"/>
                    </a:ext>
                  </a:extLst>
                </a:gridCol>
                <a:gridCol w="840377">
                  <a:extLst>
                    <a:ext uri="{9D8B030D-6E8A-4147-A177-3AD203B41FA5}">
                      <a16:colId xmlns:a16="http://schemas.microsoft.com/office/drawing/2014/main" val="1613425102"/>
                    </a:ext>
                  </a:extLst>
                </a:gridCol>
                <a:gridCol w="876487">
                  <a:extLst>
                    <a:ext uri="{9D8B030D-6E8A-4147-A177-3AD203B41FA5}">
                      <a16:colId xmlns:a16="http://schemas.microsoft.com/office/drawing/2014/main" val="832653295"/>
                    </a:ext>
                  </a:extLst>
                </a:gridCol>
                <a:gridCol w="936101">
                  <a:extLst>
                    <a:ext uri="{9D8B030D-6E8A-4147-A177-3AD203B41FA5}">
                      <a16:colId xmlns:a16="http://schemas.microsoft.com/office/drawing/2014/main" val="4198343968"/>
                    </a:ext>
                  </a:extLst>
                </a:gridCol>
                <a:gridCol w="2449860">
                  <a:extLst>
                    <a:ext uri="{9D8B030D-6E8A-4147-A177-3AD203B41FA5}">
                      <a16:colId xmlns:a16="http://schemas.microsoft.com/office/drawing/2014/main" val="1195776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/>
                        <a:t>버전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/>
                        <a:t>설명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/>
                        <a:t>사용 여부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/>
                        <a:t>사내에서만 사용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/>
                        <a:t>등록일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/>
                        <a:t>수정일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/>
                        <a:t>기능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3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202308011540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일어 </a:t>
                      </a:r>
                      <a:r>
                        <a:rPr lang="ko-KR" altLang="en-US" sz="1000" dirty="0" err="1"/>
                        <a:t>총리턴거리</a:t>
                      </a:r>
                      <a:r>
                        <a:rPr lang="ko-KR" altLang="en-US" sz="1000" dirty="0"/>
                        <a:t> 한자 변경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사용함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Y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2023-08-01 15:40:08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2023-08-04 15:40:08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3253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202307311236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진단 기능 국문 변경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사용안함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Y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2023-07-31 12:36:40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2023-07-31 15:36:40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155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/>
                        <a:t>202307281111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최초 등록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사용안함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n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2023-07-28 11:11:11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2023-07-28 12:11:11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5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4247068"/>
                  </a:ext>
                </a:extLst>
              </a:tr>
            </a:tbl>
          </a:graphicData>
        </a:graphic>
      </p:graphicFrame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8D84099A-D6D0-B204-104B-CB505489E625}"/>
              </a:ext>
            </a:extLst>
          </p:cNvPr>
          <p:cNvSpPr/>
          <p:nvPr/>
        </p:nvSpPr>
        <p:spPr>
          <a:xfrm>
            <a:off x="6986314" y="2477948"/>
            <a:ext cx="736494" cy="2716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>
                <a:solidFill>
                  <a:schemeClr val="tx1"/>
                </a:solidFill>
              </a:rPr>
              <a:t>정보 변경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025386B-0C0E-A112-6B53-C769291FD7CC}"/>
              </a:ext>
            </a:extLst>
          </p:cNvPr>
          <p:cNvSpPr/>
          <p:nvPr/>
        </p:nvSpPr>
        <p:spPr>
          <a:xfrm>
            <a:off x="7908258" y="2477948"/>
            <a:ext cx="736494" cy="2716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>
                <a:solidFill>
                  <a:schemeClr val="tx1"/>
                </a:solidFill>
              </a:rPr>
              <a:t>삭제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11055A25-3BC4-E669-11F4-B799D9A5557E}"/>
              </a:ext>
            </a:extLst>
          </p:cNvPr>
          <p:cNvSpPr/>
          <p:nvPr/>
        </p:nvSpPr>
        <p:spPr>
          <a:xfrm>
            <a:off x="7396101" y="2904909"/>
            <a:ext cx="736494" cy="2716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>
                <a:solidFill>
                  <a:schemeClr val="tx1"/>
                </a:solidFill>
              </a:rPr>
              <a:t>정보 변경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775FF3CF-3272-9836-7CE0-B881A53C3D2A}"/>
              </a:ext>
            </a:extLst>
          </p:cNvPr>
          <p:cNvSpPr/>
          <p:nvPr/>
        </p:nvSpPr>
        <p:spPr>
          <a:xfrm>
            <a:off x="8174287" y="2904909"/>
            <a:ext cx="736494" cy="2716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>
                <a:solidFill>
                  <a:schemeClr val="tx1"/>
                </a:solidFill>
              </a:rPr>
              <a:t>삭제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A5CAD3C-EE6E-BE64-40F5-9C3509BD2DBE}"/>
              </a:ext>
            </a:extLst>
          </p:cNvPr>
          <p:cNvSpPr/>
          <p:nvPr/>
        </p:nvSpPr>
        <p:spPr>
          <a:xfrm>
            <a:off x="6623427" y="2903976"/>
            <a:ext cx="736494" cy="2716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>
                <a:solidFill>
                  <a:schemeClr val="tx1"/>
                </a:solidFill>
              </a:rPr>
              <a:t>사용하기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F588D742-1DF2-0D67-8DE5-836DBDF8D850}"/>
              </a:ext>
            </a:extLst>
          </p:cNvPr>
          <p:cNvSpPr/>
          <p:nvPr/>
        </p:nvSpPr>
        <p:spPr>
          <a:xfrm>
            <a:off x="7396101" y="3299264"/>
            <a:ext cx="736494" cy="2716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>
                <a:solidFill>
                  <a:schemeClr val="tx1"/>
                </a:solidFill>
              </a:rPr>
              <a:t>정보 변경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DB3C52FC-C434-71A2-88FF-A33E06991CC2}"/>
              </a:ext>
            </a:extLst>
          </p:cNvPr>
          <p:cNvSpPr/>
          <p:nvPr/>
        </p:nvSpPr>
        <p:spPr>
          <a:xfrm>
            <a:off x="8174287" y="3299264"/>
            <a:ext cx="736494" cy="2716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>
                <a:solidFill>
                  <a:schemeClr val="tx1"/>
                </a:solidFill>
              </a:rPr>
              <a:t>삭제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32FFAE0-CEAA-DCCF-FFAE-5092A8A69205}"/>
              </a:ext>
            </a:extLst>
          </p:cNvPr>
          <p:cNvSpPr/>
          <p:nvPr/>
        </p:nvSpPr>
        <p:spPr>
          <a:xfrm>
            <a:off x="6623427" y="3298331"/>
            <a:ext cx="736494" cy="2716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>
                <a:solidFill>
                  <a:schemeClr val="tx1"/>
                </a:solidFill>
              </a:rPr>
              <a:t>사용하기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5CBFFFA-B9FF-73B0-AA34-AD36C87C1159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F7E24546-FF7E-0703-A48F-E376996B44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032642"/>
              </p:ext>
            </p:extLst>
          </p:nvPr>
        </p:nvGraphicFramePr>
        <p:xfrm>
          <a:off x="9180349" y="1079306"/>
          <a:ext cx="2575208" cy="5112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5208">
                  <a:extLst>
                    <a:ext uri="{9D8B030D-6E8A-4147-A177-3AD203B41FA5}">
                      <a16:colId xmlns:a16="http://schemas.microsoft.com/office/drawing/2014/main" val="3234096292"/>
                    </a:ext>
                  </a:extLst>
                </a:gridCol>
              </a:tblGrid>
              <a:tr h="5112566">
                <a:tc>
                  <a:txBody>
                    <a:bodyPr/>
                    <a:lstStyle/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기존 시스템 및 기능은 최대한 유지하는 방향으로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‘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사용함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’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상태의 버전이 삭제되면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바로 이전 버전의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String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이 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‘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사용함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’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으로 변경됨</a:t>
                      </a:r>
                      <a:br>
                        <a:rPr lang="en-US" altLang="ko-KR" sz="800" dirty="0">
                          <a:solidFill>
                            <a:schemeClr val="tx1"/>
                          </a:solidFill>
                        </a:rPr>
                      </a:b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latinLnBrk="1">
                        <a:buFont typeface="Wingdings" panose="05000000000000000000" pitchFamily="2" charset="2"/>
                        <a:buAutoNum type="arabicPeriod"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String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리스트 테이블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버전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날짜 기준 표시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sz="800" b="0" dirty="0" err="1">
                          <a:solidFill>
                            <a:schemeClr val="tx1"/>
                          </a:solidFill>
                        </a:rPr>
                        <a:t>YYYYMMDDhhmm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설명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 시 입력한 내용 표시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사용여부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현재 사용하는 버전 표시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등록일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최초 등록 날짜</a:t>
                      </a:r>
                      <a:br>
                        <a:rPr lang="en-US" altLang="ko-KR" sz="8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표시형식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YYYY-MM-DD </a:t>
                      </a:r>
                      <a:r>
                        <a:rPr lang="en-US" altLang="ko-KR" sz="800" b="0" dirty="0" err="1">
                          <a:solidFill>
                            <a:schemeClr val="tx1"/>
                          </a:solidFill>
                        </a:rPr>
                        <a:t>hh:mm:ss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수정일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마지막 수정 날짜</a:t>
                      </a:r>
                      <a:br>
                        <a:rPr lang="en-US" altLang="ko-KR" sz="8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표시형식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YYYY-MM-DD </a:t>
                      </a:r>
                      <a:r>
                        <a:rPr lang="en-US" altLang="ko-KR" sz="800" b="0" dirty="0" err="1">
                          <a:solidFill>
                            <a:schemeClr val="tx1"/>
                          </a:solidFill>
                        </a:rPr>
                        <a:t>hh:mm:ss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기능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버전 테이블 관리 버튼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2.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현재 사용중인 버전에서 표시되는 기능</a:t>
                      </a:r>
                      <a:endParaRPr lang="en-US" altLang="ko-KR" sz="8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정보변경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버전 수정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수정화면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버전 삭제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팝업 출력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3.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현재 미사용중인 버전에서 표시되는 기능</a:t>
                      </a:r>
                      <a:endParaRPr lang="en-US" altLang="ko-KR" sz="8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사용하기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버전 사용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사용여부 팝업 출력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정보변경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버전 수정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수정화면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버전 삭제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삭제 팝업 출력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4.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등록 버튼</a:t>
                      </a:r>
                      <a:endParaRPr lang="en-US" altLang="ko-KR" sz="8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선택 시 버전등록 화면으로 이동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2040298"/>
                  </a:ext>
                </a:extLst>
              </a:tr>
            </a:tbl>
          </a:graphicData>
        </a:graphic>
      </p:graphicFrame>
      <p:sp>
        <p:nvSpPr>
          <p:cNvPr id="17" name="직사각형 16">
            <a:extLst>
              <a:ext uri="{FF2B5EF4-FFF2-40B4-BE49-F238E27FC236}">
                <a16:creationId xmlns:a16="http://schemas.microsoft.com/office/drawing/2014/main" id="{9C27B699-CEB3-17B6-EFF6-9604AC17BB22}"/>
              </a:ext>
            </a:extLst>
          </p:cNvPr>
          <p:cNvSpPr/>
          <p:nvPr/>
        </p:nvSpPr>
        <p:spPr>
          <a:xfrm>
            <a:off x="9180349" y="830511"/>
            <a:ext cx="2575208" cy="24879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Description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1C4DCEE-68BE-FF35-07A1-B53AC6239471}"/>
              </a:ext>
            </a:extLst>
          </p:cNvPr>
          <p:cNvGrpSpPr/>
          <p:nvPr/>
        </p:nvGrpSpPr>
        <p:grpSpPr>
          <a:xfrm>
            <a:off x="-51248" y="2138936"/>
            <a:ext cx="381997" cy="215900"/>
            <a:chOff x="1173362" y="5445224"/>
            <a:chExt cx="381997" cy="215900"/>
          </a:xfrm>
        </p:grpSpPr>
        <p:sp>
          <p:nvSpPr>
            <p:cNvPr id="18" name="AutoShape 19">
              <a:extLst>
                <a:ext uri="{FF2B5EF4-FFF2-40B4-BE49-F238E27FC236}">
                  <a16:creationId xmlns:a16="http://schemas.microsoft.com/office/drawing/2014/main" id="{14FD524C-3873-C353-D8F5-28E8D256A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362" y="5445224"/>
              <a:ext cx="215900" cy="215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96938"/>
              <a:r>
                <a:rPr lang="en-US" altLang="ko-KR" sz="800" b="1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19" name="직선 화살표 연결선 18">
              <a:extLst>
                <a:ext uri="{FF2B5EF4-FFF2-40B4-BE49-F238E27FC236}">
                  <a16:creationId xmlns:a16="http://schemas.microsoft.com/office/drawing/2014/main" id="{21621F94-653D-46CC-EDB7-DEC3F91A17CD}"/>
                </a:ext>
              </a:extLst>
            </p:cNvPr>
            <p:cNvCxnSpPr>
              <a:cxnSpLocks/>
            </p:cNvCxnSpPr>
            <p:nvPr/>
          </p:nvCxnSpPr>
          <p:spPr>
            <a:xfrm>
              <a:off x="1389262" y="5553174"/>
              <a:ext cx="166097" cy="0"/>
            </a:xfrm>
            <a:prstGeom prst="straightConnector1">
              <a:avLst/>
            </a:prstGeom>
            <a:ln w="6350">
              <a:solidFill>
                <a:srgbClr val="FF0000"/>
              </a:solidFill>
              <a:prstDash val="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0753E1E1-3B08-27BB-29CF-5333FFA70F63}"/>
              </a:ext>
            </a:extLst>
          </p:cNvPr>
          <p:cNvSpPr/>
          <p:nvPr/>
        </p:nvSpPr>
        <p:spPr>
          <a:xfrm>
            <a:off x="112059" y="1572804"/>
            <a:ext cx="736494" cy="2716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>
                <a:solidFill>
                  <a:schemeClr val="tx1"/>
                </a:solidFill>
              </a:rPr>
              <a:t>등록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0FCED984-1D91-586E-5585-1C1957EB3FEC}"/>
              </a:ext>
            </a:extLst>
          </p:cNvPr>
          <p:cNvGrpSpPr/>
          <p:nvPr/>
        </p:nvGrpSpPr>
        <p:grpSpPr>
          <a:xfrm>
            <a:off x="6609865" y="2496004"/>
            <a:ext cx="381997" cy="215900"/>
            <a:chOff x="1173362" y="5445224"/>
            <a:chExt cx="381997" cy="215900"/>
          </a:xfrm>
        </p:grpSpPr>
        <p:sp>
          <p:nvSpPr>
            <p:cNvPr id="23" name="AutoShape 19">
              <a:extLst>
                <a:ext uri="{FF2B5EF4-FFF2-40B4-BE49-F238E27FC236}">
                  <a16:creationId xmlns:a16="http://schemas.microsoft.com/office/drawing/2014/main" id="{56041F43-FA08-6945-8995-221BCE7950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362" y="5445224"/>
              <a:ext cx="215900" cy="215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96938"/>
              <a:r>
                <a:rPr lang="en-US" altLang="ko-KR" sz="800" b="1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endParaRPr lang="ko-KR" altLang="en-US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24" name="직선 화살표 연결선 23">
              <a:extLst>
                <a:ext uri="{FF2B5EF4-FFF2-40B4-BE49-F238E27FC236}">
                  <a16:creationId xmlns:a16="http://schemas.microsoft.com/office/drawing/2014/main" id="{9C0E2B8E-1A7F-BDEC-3C32-25760DB2984A}"/>
                </a:ext>
              </a:extLst>
            </p:cNvPr>
            <p:cNvCxnSpPr>
              <a:cxnSpLocks/>
            </p:cNvCxnSpPr>
            <p:nvPr/>
          </p:nvCxnSpPr>
          <p:spPr>
            <a:xfrm>
              <a:off x="1389262" y="5553174"/>
              <a:ext cx="166097" cy="0"/>
            </a:xfrm>
            <a:prstGeom prst="straightConnector1">
              <a:avLst/>
            </a:prstGeom>
            <a:ln w="6350">
              <a:solidFill>
                <a:srgbClr val="FF0000"/>
              </a:solidFill>
              <a:prstDash val="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980ACFB5-6E83-D9AE-0E45-37B7AA9CA232}"/>
              </a:ext>
            </a:extLst>
          </p:cNvPr>
          <p:cNvGrpSpPr/>
          <p:nvPr/>
        </p:nvGrpSpPr>
        <p:grpSpPr>
          <a:xfrm>
            <a:off x="6432428" y="2919671"/>
            <a:ext cx="381997" cy="215900"/>
            <a:chOff x="1173362" y="5445224"/>
            <a:chExt cx="381997" cy="215900"/>
          </a:xfrm>
        </p:grpSpPr>
        <p:sp>
          <p:nvSpPr>
            <p:cNvPr id="26" name="AutoShape 19">
              <a:extLst>
                <a:ext uri="{FF2B5EF4-FFF2-40B4-BE49-F238E27FC236}">
                  <a16:creationId xmlns:a16="http://schemas.microsoft.com/office/drawing/2014/main" id="{B2F9CE35-82BE-99A7-D373-769D26E4F1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362" y="5445224"/>
              <a:ext cx="215900" cy="215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96938"/>
              <a:r>
                <a:rPr lang="en-US" altLang="ko-KR" sz="800" b="1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3</a:t>
              </a:r>
              <a:endParaRPr lang="ko-KR" altLang="en-US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27" name="직선 화살표 연결선 26">
              <a:extLst>
                <a:ext uri="{FF2B5EF4-FFF2-40B4-BE49-F238E27FC236}">
                  <a16:creationId xmlns:a16="http://schemas.microsoft.com/office/drawing/2014/main" id="{9066C64A-EE2E-C6FE-A241-558DBCC72FBD}"/>
                </a:ext>
              </a:extLst>
            </p:cNvPr>
            <p:cNvCxnSpPr>
              <a:cxnSpLocks/>
            </p:cNvCxnSpPr>
            <p:nvPr/>
          </p:nvCxnSpPr>
          <p:spPr>
            <a:xfrm>
              <a:off x="1389262" y="5553174"/>
              <a:ext cx="166097" cy="0"/>
            </a:xfrm>
            <a:prstGeom prst="straightConnector1">
              <a:avLst/>
            </a:prstGeom>
            <a:ln w="6350">
              <a:solidFill>
                <a:srgbClr val="FF0000"/>
              </a:solidFill>
              <a:prstDash val="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60E3B059-003D-3657-B483-69676DF5557B}"/>
              </a:ext>
            </a:extLst>
          </p:cNvPr>
          <p:cNvSpPr/>
          <p:nvPr/>
        </p:nvSpPr>
        <p:spPr>
          <a:xfrm>
            <a:off x="351122" y="4859591"/>
            <a:ext cx="3376942" cy="1258432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F982657-8B62-C62E-91E4-B67EF72E7B3D}"/>
              </a:ext>
            </a:extLst>
          </p:cNvPr>
          <p:cNvSpPr/>
          <p:nvPr/>
        </p:nvSpPr>
        <p:spPr>
          <a:xfrm>
            <a:off x="4076916" y="4859591"/>
            <a:ext cx="3376942" cy="1258432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4E33C8-CDB3-8DA0-C690-87F2B5F23B28}"/>
              </a:ext>
            </a:extLst>
          </p:cNvPr>
          <p:cNvSpPr txBox="1"/>
          <p:nvPr/>
        </p:nvSpPr>
        <p:spPr>
          <a:xfrm>
            <a:off x="677521" y="5242728"/>
            <a:ext cx="2749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/>
              <a:t>선택한 </a:t>
            </a:r>
            <a:r>
              <a:rPr lang="en-US" altLang="ko-KR" sz="1100" dirty="0"/>
              <a:t>String</a:t>
            </a:r>
            <a:r>
              <a:rPr lang="ko-KR" altLang="en-US" sz="1100" dirty="0"/>
              <a:t> 버전을 </a:t>
            </a:r>
            <a:r>
              <a:rPr lang="ko-KR" altLang="en-US" sz="1100" dirty="0" err="1"/>
              <a:t>삭제하시겠습니까</a:t>
            </a:r>
            <a:r>
              <a:rPr lang="en-US" altLang="ko-KR" sz="1100" dirty="0"/>
              <a:t>?</a:t>
            </a:r>
            <a:endParaRPr lang="ko-KR" altLang="en-US" sz="11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AC2C2C-DE95-1FBC-3A7C-FE610704ABEE}"/>
              </a:ext>
            </a:extLst>
          </p:cNvPr>
          <p:cNvSpPr txBox="1"/>
          <p:nvPr/>
        </p:nvSpPr>
        <p:spPr>
          <a:xfrm>
            <a:off x="4496159" y="5242728"/>
            <a:ext cx="2749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/>
              <a:t>선택한 </a:t>
            </a:r>
            <a:r>
              <a:rPr lang="en-US" altLang="ko-KR" sz="1100" dirty="0"/>
              <a:t>String</a:t>
            </a:r>
            <a:r>
              <a:rPr lang="ko-KR" altLang="en-US" sz="1100" dirty="0"/>
              <a:t> 버전을 </a:t>
            </a:r>
            <a:r>
              <a:rPr lang="ko-KR" altLang="en-US" sz="1100" dirty="0" err="1"/>
              <a:t>사용하시겠습니까</a:t>
            </a:r>
            <a:r>
              <a:rPr lang="en-US" altLang="ko-KR" sz="1100" dirty="0"/>
              <a:t>?</a:t>
            </a:r>
            <a:endParaRPr lang="ko-KR" altLang="en-US" sz="11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5B5BAFF-D8A1-217B-F3B0-969BBE4850CC}"/>
              </a:ext>
            </a:extLst>
          </p:cNvPr>
          <p:cNvSpPr/>
          <p:nvPr/>
        </p:nvSpPr>
        <p:spPr>
          <a:xfrm>
            <a:off x="351123" y="5776111"/>
            <a:ext cx="1687178" cy="341911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취소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5065046-552E-23A8-D262-2B655D64770D}"/>
              </a:ext>
            </a:extLst>
          </p:cNvPr>
          <p:cNvSpPr/>
          <p:nvPr/>
        </p:nvSpPr>
        <p:spPr>
          <a:xfrm>
            <a:off x="2038301" y="5776110"/>
            <a:ext cx="1687178" cy="341911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삭제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9D721F91-52BE-032F-3B01-03DE749C2A6F}"/>
              </a:ext>
            </a:extLst>
          </p:cNvPr>
          <p:cNvSpPr/>
          <p:nvPr/>
        </p:nvSpPr>
        <p:spPr>
          <a:xfrm>
            <a:off x="4079502" y="5775048"/>
            <a:ext cx="1687178" cy="341911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취소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B3A665E4-0C64-D766-B44F-B16858D36789}"/>
              </a:ext>
            </a:extLst>
          </p:cNvPr>
          <p:cNvSpPr/>
          <p:nvPr/>
        </p:nvSpPr>
        <p:spPr>
          <a:xfrm>
            <a:off x="5766680" y="5775047"/>
            <a:ext cx="1687178" cy="341911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삭제</a:t>
            </a: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C1A67004-F1F9-B21D-BAB4-25E7182801F0}"/>
              </a:ext>
            </a:extLst>
          </p:cNvPr>
          <p:cNvGrpSpPr/>
          <p:nvPr/>
        </p:nvGrpSpPr>
        <p:grpSpPr>
          <a:xfrm>
            <a:off x="712670" y="1613509"/>
            <a:ext cx="482042" cy="215900"/>
            <a:chOff x="907220" y="5445224"/>
            <a:chExt cx="482042" cy="215900"/>
          </a:xfrm>
        </p:grpSpPr>
        <p:sp>
          <p:nvSpPr>
            <p:cNvPr id="37" name="AutoShape 19">
              <a:extLst>
                <a:ext uri="{FF2B5EF4-FFF2-40B4-BE49-F238E27FC236}">
                  <a16:creationId xmlns:a16="http://schemas.microsoft.com/office/drawing/2014/main" id="{0B1F31C0-A01B-E7C0-7600-B038A28164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362" y="5445224"/>
              <a:ext cx="215900" cy="215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96938"/>
              <a:r>
                <a:rPr lang="en-US" altLang="ko-KR" sz="800" b="1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4</a:t>
              </a:r>
              <a:endParaRPr lang="ko-KR" altLang="en-US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38" name="직선 화살표 연결선 37">
              <a:extLst>
                <a:ext uri="{FF2B5EF4-FFF2-40B4-BE49-F238E27FC236}">
                  <a16:creationId xmlns:a16="http://schemas.microsoft.com/office/drawing/2014/main" id="{93284E9B-616C-D81B-766F-22EDE2B0DC12}"/>
                </a:ext>
              </a:extLst>
            </p:cNvPr>
            <p:cNvCxnSpPr>
              <a:cxnSpLocks/>
              <a:stCxn id="37" idx="2"/>
            </p:cNvCxnSpPr>
            <p:nvPr/>
          </p:nvCxnSpPr>
          <p:spPr>
            <a:xfrm flipH="1">
              <a:off x="907220" y="5553174"/>
              <a:ext cx="266142" cy="0"/>
            </a:xfrm>
            <a:prstGeom prst="straightConnector1">
              <a:avLst/>
            </a:prstGeom>
            <a:ln w="6350">
              <a:solidFill>
                <a:srgbClr val="FF0000"/>
              </a:solidFill>
              <a:prstDash val="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8554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0687F17-61C3-4F14-B073-395F8A2DF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04486371-801A-1E72-7A1C-9A4BFE0F6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화면 </a:t>
            </a:r>
            <a:r>
              <a:rPr lang="en-US" altLang="ko-KR" dirty="0"/>
              <a:t>UI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35E963-0669-4A6D-C413-C8B99F9687EA}"/>
              </a:ext>
            </a:extLst>
          </p:cNvPr>
          <p:cNvSpPr txBox="1"/>
          <p:nvPr/>
        </p:nvSpPr>
        <p:spPr>
          <a:xfrm>
            <a:off x="134581" y="949267"/>
            <a:ext cx="21804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/>
              <a:t>버전 리스트 </a:t>
            </a:r>
            <a:r>
              <a:rPr lang="en-US" altLang="ko-KR" sz="1400" b="1" dirty="0"/>
              <a:t>&gt; </a:t>
            </a:r>
            <a:r>
              <a:rPr lang="ko-KR" altLang="en-US" sz="1400" b="1" dirty="0"/>
              <a:t>버전 등록</a:t>
            </a:r>
          </a:p>
        </p:txBody>
      </p:sp>
      <p:graphicFrame>
        <p:nvGraphicFramePr>
          <p:cNvPr id="6" name="표 6">
            <a:extLst>
              <a:ext uri="{FF2B5EF4-FFF2-40B4-BE49-F238E27FC236}">
                <a16:creationId xmlns:a16="http://schemas.microsoft.com/office/drawing/2014/main" id="{0A8B94E5-E78E-FC00-2AA1-77E257A77E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717711"/>
              </p:ext>
            </p:extLst>
          </p:nvPr>
        </p:nvGraphicFramePr>
        <p:xfrm>
          <a:off x="436443" y="1624650"/>
          <a:ext cx="7764456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6520">
                  <a:extLst>
                    <a:ext uri="{9D8B030D-6E8A-4147-A177-3AD203B41FA5}">
                      <a16:colId xmlns:a16="http://schemas.microsoft.com/office/drawing/2014/main" val="4014829627"/>
                    </a:ext>
                  </a:extLst>
                </a:gridCol>
                <a:gridCol w="5777936">
                  <a:extLst>
                    <a:ext uri="{9D8B030D-6E8A-4147-A177-3AD203B41FA5}">
                      <a16:colId xmlns:a16="http://schemas.microsoft.com/office/drawing/2014/main" val="2212657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버전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8170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사내 우선 확인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4443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파일 등록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020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설명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666786"/>
                  </a:ext>
                </a:extLst>
              </a:tr>
            </a:tbl>
          </a:graphicData>
        </a:graphic>
      </p:graphicFrame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E787D8F0-0C83-D22B-6423-9CB018704236}"/>
              </a:ext>
            </a:extLst>
          </p:cNvPr>
          <p:cNvSpPr/>
          <p:nvPr/>
        </p:nvSpPr>
        <p:spPr>
          <a:xfrm>
            <a:off x="2506271" y="2388018"/>
            <a:ext cx="787652" cy="2716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파일등록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BC0034-58B1-9EF1-1704-20D67DC603F7}"/>
              </a:ext>
            </a:extLst>
          </p:cNvPr>
          <p:cNvSpPr txBox="1"/>
          <p:nvPr/>
        </p:nvSpPr>
        <p:spPr>
          <a:xfrm>
            <a:off x="3357297" y="2405403"/>
            <a:ext cx="35108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* String.csv(</a:t>
            </a:r>
            <a:r>
              <a:rPr lang="ko-KR" altLang="en-US" sz="1100" dirty="0"/>
              <a:t>또는 </a:t>
            </a:r>
            <a:r>
              <a:rPr lang="en-US" altLang="ko-KR" sz="1100" dirty="0"/>
              <a:t>String.csv) </a:t>
            </a:r>
            <a:r>
              <a:rPr lang="ko-KR" altLang="en-US" sz="1100" dirty="0"/>
              <a:t>파일만 등록 가능합니다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A3757A0-8121-4A6E-CBE7-8B2B91E2AA09}"/>
              </a:ext>
            </a:extLst>
          </p:cNvPr>
          <p:cNvSpPr/>
          <p:nvPr/>
        </p:nvSpPr>
        <p:spPr>
          <a:xfrm>
            <a:off x="2548835" y="2083847"/>
            <a:ext cx="181069" cy="18918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87B-8629-F813-4043-8451314454C1}"/>
              </a:ext>
            </a:extLst>
          </p:cNvPr>
          <p:cNvSpPr txBox="1"/>
          <p:nvPr/>
        </p:nvSpPr>
        <p:spPr>
          <a:xfrm>
            <a:off x="2764483" y="2032235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Y</a:t>
            </a:r>
            <a:endParaRPr lang="ko-KR" altLang="en-US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F2E718-1826-02E7-E544-8D3029A1BF9F}"/>
              </a:ext>
            </a:extLst>
          </p:cNvPr>
          <p:cNvSpPr txBox="1"/>
          <p:nvPr/>
        </p:nvSpPr>
        <p:spPr>
          <a:xfrm>
            <a:off x="2497219" y="1645141"/>
            <a:ext cx="1359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2023.08.01 15:40</a:t>
            </a:r>
            <a:endParaRPr lang="ko-KR" altLang="en-US" sz="1200" dirty="0"/>
          </a:p>
        </p:txBody>
      </p:sp>
      <p:graphicFrame>
        <p:nvGraphicFramePr>
          <p:cNvPr id="22" name="표 6">
            <a:extLst>
              <a:ext uri="{FF2B5EF4-FFF2-40B4-BE49-F238E27FC236}">
                <a16:creationId xmlns:a16="http://schemas.microsoft.com/office/drawing/2014/main" id="{CA4133D3-464E-F9BD-40A6-AC86DA4C47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413491"/>
              </p:ext>
            </p:extLst>
          </p:nvPr>
        </p:nvGraphicFramePr>
        <p:xfrm>
          <a:off x="168094" y="4453855"/>
          <a:ext cx="7764456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6520">
                  <a:extLst>
                    <a:ext uri="{9D8B030D-6E8A-4147-A177-3AD203B41FA5}">
                      <a16:colId xmlns:a16="http://schemas.microsoft.com/office/drawing/2014/main" val="4014829627"/>
                    </a:ext>
                  </a:extLst>
                </a:gridCol>
                <a:gridCol w="5777936">
                  <a:extLst>
                    <a:ext uri="{9D8B030D-6E8A-4147-A177-3AD203B41FA5}">
                      <a16:colId xmlns:a16="http://schemas.microsoft.com/office/drawing/2014/main" val="2212657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파일 등록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020980"/>
                  </a:ext>
                </a:extLst>
              </a:tr>
            </a:tbl>
          </a:graphicData>
        </a:graphic>
      </p:graphicFrame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7D25750E-F2A6-2534-32EE-19BCADC80E13}"/>
              </a:ext>
            </a:extLst>
          </p:cNvPr>
          <p:cNvSpPr/>
          <p:nvPr/>
        </p:nvSpPr>
        <p:spPr>
          <a:xfrm>
            <a:off x="3886365" y="4507274"/>
            <a:ext cx="787652" cy="2716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rgbClr val="FF0000"/>
                </a:solidFill>
              </a:rPr>
              <a:t>삭제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0189259-F628-49B1-3731-B4DFAD3DBAC1}"/>
              </a:ext>
            </a:extLst>
          </p:cNvPr>
          <p:cNvSpPr txBox="1"/>
          <p:nvPr/>
        </p:nvSpPr>
        <p:spPr>
          <a:xfrm>
            <a:off x="2255035" y="4517088"/>
            <a:ext cx="14494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u="sng" dirty="0">
                <a:solidFill>
                  <a:schemeClr val="accent1"/>
                </a:solidFill>
              </a:rPr>
              <a:t>String.csv </a:t>
            </a:r>
            <a:r>
              <a:rPr lang="ko-KR" altLang="en-US" sz="1100" b="1" u="sng" dirty="0">
                <a:solidFill>
                  <a:schemeClr val="accent1"/>
                </a:solidFill>
              </a:rPr>
              <a:t>등록완료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B8D17353-C8B9-E854-4C4E-438C527A822A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4B2BB5F8-F010-9BBA-3A9C-F6611A1CA7B4}"/>
              </a:ext>
            </a:extLst>
          </p:cNvPr>
          <p:cNvSpPr/>
          <p:nvPr/>
        </p:nvSpPr>
        <p:spPr>
          <a:xfrm>
            <a:off x="2506271" y="2815193"/>
            <a:ext cx="5558825" cy="23588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70606290-7D4A-BEAB-9308-7E4F1A7B27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692282"/>
              </p:ext>
            </p:extLst>
          </p:nvPr>
        </p:nvGraphicFramePr>
        <p:xfrm>
          <a:off x="9180349" y="1079306"/>
          <a:ext cx="2575208" cy="5112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5208">
                  <a:extLst>
                    <a:ext uri="{9D8B030D-6E8A-4147-A177-3AD203B41FA5}">
                      <a16:colId xmlns:a16="http://schemas.microsoft.com/office/drawing/2014/main" val="3234096292"/>
                    </a:ext>
                  </a:extLst>
                </a:gridCol>
              </a:tblGrid>
              <a:tr h="5112566">
                <a:tc>
                  <a:txBody>
                    <a:bodyPr/>
                    <a:lstStyle/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228600" indent="-228600" latinLnBrk="1">
                        <a:buFont typeface="Wingdings" panose="05000000000000000000" pitchFamily="2" charset="2"/>
                        <a:buAutoNum type="arabicPeriod"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버전 등록 테이블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버전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등록화면에 진입한 시점의 시간으로 버전을 등록함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사내우선확인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사내에서만 해당 버전 먼저 적용할 건지 확인하는 체크박스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체크 시 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파일등록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String.csv(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또는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String_G.csv)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파일을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pc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에서 찾아 등록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설명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</a:rPr>
                        <a:t>입력창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버전에 대한 설명 작성</a:t>
                      </a:r>
                      <a:br>
                        <a:rPr lang="en-US" altLang="ko-KR" sz="8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최대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25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자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0" indent="0" latinLnBrk="1">
                        <a:buFontTx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1-1 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파일등록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Csv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확장자 파일만 등록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1-2 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등록이 완료되었을 경우 표시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페이지에서 등록이 완료되지 않은 상태라면 해당 파일은 등록된 상태가 아닌 등록대기상태임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1-3 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파일 삭제 버튼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선택 시 삭제확인 팝업 출력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1-4 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파일 등록에 실패하였을 때 표시 내용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2.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등록 버튼</a:t>
                      </a:r>
                      <a:endParaRPr lang="en-US" altLang="ko-KR" sz="8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최초 버전 등록 시 표시되는 버튼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선택 시 등록 확인 팝업 출력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2-1 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수정 버튼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버전을 수정할 시 표시되는 버튼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800" b="1" dirty="0">
                          <a:solidFill>
                            <a:schemeClr val="tx1"/>
                          </a:solidFill>
                        </a:rPr>
                        <a:t>3. 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</a:rPr>
                        <a:t>취소 버튼</a:t>
                      </a:r>
                      <a:endParaRPr lang="en-US" altLang="ko-KR" sz="800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해당 버전 취소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</a:rPr>
                        <a:t>선택 시 등록 취소 팝업 출력</a:t>
                      </a: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endParaRPr lang="en-US" altLang="ko-KR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2040298"/>
                  </a:ext>
                </a:extLst>
              </a:tr>
            </a:tbl>
          </a:graphicData>
        </a:graphic>
      </p:graphicFrame>
      <p:sp>
        <p:nvSpPr>
          <p:cNvPr id="31" name="직사각형 30">
            <a:extLst>
              <a:ext uri="{FF2B5EF4-FFF2-40B4-BE49-F238E27FC236}">
                <a16:creationId xmlns:a16="http://schemas.microsoft.com/office/drawing/2014/main" id="{01A6789D-A586-90D2-9C59-215AB78CABB8}"/>
              </a:ext>
            </a:extLst>
          </p:cNvPr>
          <p:cNvSpPr/>
          <p:nvPr/>
        </p:nvSpPr>
        <p:spPr>
          <a:xfrm>
            <a:off x="9180349" y="830511"/>
            <a:ext cx="2575208" cy="24879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Description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0" name="AutoShape 19">
            <a:extLst>
              <a:ext uri="{FF2B5EF4-FFF2-40B4-BE49-F238E27FC236}">
                <a16:creationId xmlns:a16="http://schemas.microsoft.com/office/drawing/2014/main" id="{6215A9CE-7A93-7629-9006-4DCFA4EE4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014" y="1496049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AutoShape 19">
            <a:extLst>
              <a:ext uri="{FF2B5EF4-FFF2-40B4-BE49-F238E27FC236}">
                <a16:creationId xmlns:a16="http://schemas.microsoft.com/office/drawing/2014/main" id="{DC3673F2-FA12-EF3A-F0C6-03557A13E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5084" y="2394476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1-1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5" name="표 6">
            <a:extLst>
              <a:ext uri="{FF2B5EF4-FFF2-40B4-BE49-F238E27FC236}">
                <a16:creationId xmlns:a16="http://schemas.microsoft.com/office/drawing/2014/main" id="{28A36D84-7068-D92C-2748-79F70AD63C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649406"/>
              </p:ext>
            </p:extLst>
          </p:nvPr>
        </p:nvGraphicFramePr>
        <p:xfrm>
          <a:off x="168094" y="4969041"/>
          <a:ext cx="7764456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6520">
                  <a:extLst>
                    <a:ext uri="{9D8B030D-6E8A-4147-A177-3AD203B41FA5}">
                      <a16:colId xmlns:a16="http://schemas.microsoft.com/office/drawing/2014/main" val="4014829627"/>
                    </a:ext>
                  </a:extLst>
                </a:gridCol>
                <a:gridCol w="5777936">
                  <a:extLst>
                    <a:ext uri="{9D8B030D-6E8A-4147-A177-3AD203B41FA5}">
                      <a16:colId xmlns:a16="http://schemas.microsoft.com/office/drawing/2014/main" val="2212657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파일 등록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020980"/>
                  </a:ext>
                </a:extLst>
              </a:tr>
            </a:tbl>
          </a:graphicData>
        </a:graphic>
      </p:graphicFrame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3BE3D060-3CA8-8904-C5B1-DEED5D132351}"/>
              </a:ext>
            </a:extLst>
          </p:cNvPr>
          <p:cNvSpPr/>
          <p:nvPr/>
        </p:nvSpPr>
        <p:spPr>
          <a:xfrm>
            <a:off x="2281202" y="5031042"/>
            <a:ext cx="787652" cy="2716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파일등록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75ADB5-91CC-9B43-8398-9C3A65CF3B23}"/>
              </a:ext>
            </a:extLst>
          </p:cNvPr>
          <p:cNvSpPr txBox="1"/>
          <p:nvPr/>
        </p:nvSpPr>
        <p:spPr>
          <a:xfrm>
            <a:off x="3228542" y="5031042"/>
            <a:ext cx="39068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rgbClr val="FF0000"/>
                </a:solidFill>
              </a:rPr>
              <a:t>* String.csv </a:t>
            </a:r>
            <a:r>
              <a:rPr lang="ko-KR" altLang="en-US" sz="1100" dirty="0">
                <a:solidFill>
                  <a:srgbClr val="FF0000"/>
                </a:solidFill>
              </a:rPr>
              <a:t>파일을 등록할 수 없습니다</a:t>
            </a:r>
            <a:r>
              <a:rPr lang="en-US" altLang="ko-KR" sz="1100" dirty="0">
                <a:solidFill>
                  <a:srgbClr val="FF0000"/>
                </a:solidFill>
              </a:rPr>
              <a:t>. </a:t>
            </a:r>
            <a:r>
              <a:rPr lang="ko-KR" altLang="en-US" sz="1100" dirty="0">
                <a:solidFill>
                  <a:srgbClr val="FF0000"/>
                </a:solidFill>
              </a:rPr>
              <a:t>다시 시도해주세요</a:t>
            </a:r>
            <a:r>
              <a:rPr lang="en-US" altLang="ko-KR" sz="1100" dirty="0">
                <a:solidFill>
                  <a:srgbClr val="FF0000"/>
                </a:solidFill>
              </a:rPr>
              <a:t>.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  <p:sp>
        <p:nvSpPr>
          <p:cNvPr id="20" name="AutoShape 19">
            <a:extLst>
              <a:ext uri="{FF2B5EF4-FFF2-40B4-BE49-F238E27FC236}">
                <a16:creationId xmlns:a16="http://schemas.microsoft.com/office/drawing/2014/main" id="{CCC0DD03-1D52-67D5-06BC-2C60D9AE7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6735" y="4561491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1-2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AutoShape 19">
            <a:extLst>
              <a:ext uri="{FF2B5EF4-FFF2-40B4-BE49-F238E27FC236}">
                <a16:creationId xmlns:a16="http://schemas.microsoft.com/office/drawing/2014/main" id="{4F21115B-1E82-4335-CC4F-A71E51629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6736" y="5043810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1-4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AutoShape 19">
            <a:extLst>
              <a:ext uri="{FF2B5EF4-FFF2-40B4-BE49-F238E27FC236}">
                <a16:creationId xmlns:a16="http://schemas.microsoft.com/office/drawing/2014/main" id="{11096FD6-EAE0-4A1D-3F29-1F44B9288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4982" y="4515651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1-3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DC231027-AF69-594F-67FD-B538F40542D7}"/>
              </a:ext>
            </a:extLst>
          </p:cNvPr>
          <p:cNvGrpSpPr/>
          <p:nvPr/>
        </p:nvGrpSpPr>
        <p:grpSpPr>
          <a:xfrm>
            <a:off x="168094" y="5414165"/>
            <a:ext cx="2872878" cy="1258432"/>
            <a:chOff x="1162551" y="5444238"/>
            <a:chExt cx="3376942" cy="1258432"/>
          </a:xfrm>
        </p:grpSpPr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CBF4947F-8F42-0562-6668-BDC6434349BC}"/>
                </a:ext>
              </a:extLst>
            </p:cNvPr>
            <p:cNvSpPr/>
            <p:nvPr/>
          </p:nvSpPr>
          <p:spPr>
            <a:xfrm>
              <a:off x="1162551" y="5444238"/>
              <a:ext cx="3376942" cy="1258432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B083BEB-5382-0789-31CE-55A0E1F4BE72}"/>
                </a:ext>
              </a:extLst>
            </p:cNvPr>
            <p:cNvSpPr txBox="1"/>
            <p:nvPr/>
          </p:nvSpPr>
          <p:spPr>
            <a:xfrm>
              <a:off x="1783370" y="5809925"/>
              <a:ext cx="177644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50" dirty="0"/>
                <a:t>파일을 </a:t>
              </a:r>
              <a:r>
                <a:rPr lang="ko-KR" altLang="en-US" sz="1050" dirty="0" err="1"/>
                <a:t>삭제하시겠습니까</a:t>
              </a:r>
              <a:r>
                <a:rPr lang="en-US" altLang="ko-KR" sz="1050" dirty="0"/>
                <a:t>?</a:t>
              </a:r>
              <a:endParaRPr lang="ko-KR" altLang="en-US" sz="1050" dirty="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07933344-3F7D-C0A3-74CC-00CA810F8CBA}"/>
                </a:ext>
              </a:extLst>
            </p:cNvPr>
            <p:cNvSpPr/>
            <p:nvPr/>
          </p:nvSpPr>
          <p:spPr>
            <a:xfrm>
              <a:off x="1162552" y="6360758"/>
              <a:ext cx="1687178" cy="341911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취소</a:t>
              </a: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E9C1B47F-6B60-877C-EE50-7241A2C6C5BD}"/>
                </a:ext>
              </a:extLst>
            </p:cNvPr>
            <p:cNvSpPr/>
            <p:nvPr/>
          </p:nvSpPr>
          <p:spPr>
            <a:xfrm>
              <a:off x="2849730" y="6360757"/>
              <a:ext cx="1687178" cy="341911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삭제</a:t>
              </a:r>
            </a:p>
          </p:txBody>
        </p:sp>
      </p:grp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7023AA0F-5843-B45B-FCC5-C3AF3498D1AC}"/>
              </a:ext>
            </a:extLst>
          </p:cNvPr>
          <p:cNvSpPr/>
          <p:nvPr/>
        </p:nvSpPr>
        <p:spPr>
          <a:xfrm>
            <a:off x="9364385" y="6434244"/>
            <a:ext cx="787652" cy="2716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>
                <a:solidFill>
                  <a:schemeClr val="tx1"/>
                </a:solidFill>
              </a:rPr>
              <a:t>수정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4B461176-2D0E-E65E-9A89-A8D17B517555}"/>
              </a:ext>
            </a:extLst>
          </p:cNvPr>
          <p:cNvSpPr/>
          <p:nvPr/>
        </p:nvSpPr>
        <p:spPr>
          <a:xfrm>
            <a:off x="3813736" y="3259511"/>
            <a:ext cx="787652" cy="2716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>
                <a:solidFill>
                  <a:schemeClr val="tx1"/>
                </a:solidFill>
              </a:rPr>
              <a:t>취소</a:t>
            </a:r>
            <a:endParaRPr lang="ko-KR" altLang="en-US" sz="1050" b="1" dirty="0">
              <a:solidFill>
                <a:schemeClr val="tx1"/>
              </a:solidFill>
            </a:endParaRPr>
          </a:p>
        </p:txBody>
      </p:sp>
      <p:sp>
        <p:nvSpPr>
          <p:cNvPr id="41" name="AutoShape 19">
            <a:extLst>
              <a:ext uri="{FF2B5EF4-FFF2-40B4-BE49-F238E27FC236}">
                <a16:creationId xmlns:a16="http://schemas.microsoft.com/office/drawing/2014/main" id="{BF770873-033E-81B9-1941-447E61DC5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0313" y="3222996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B61BCD56-9619-3B85-958B-22EBC93F49A1}"/>
              </a:ext>
            </a:extLst>
          </p:cNvPr>
          <p:cNvSpPr/>
          <p:nvPr/>
        </p:nvSpPr>
        <p:spPr>
          <a:xfrm>
            <a:off x="2804848" y="3259511"/>
            <a:ext cx="787652" cy="2716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</a:rPr>
              <a:t>등록</a:t>
            </a:r>
          </a:p>
        </p:txBody>
      </p:sp>
      <p:sp>
        <p:nvSpPr>
          <p:cNvPr id="40" name="AutoShape 19">
            <a:extLst>
              <a:ext uri="{FF2B5EF4-FFF2-40B4-BE49-F238E27FC236}">
                <a16:creationId xmlns:a16="http://schemas.microsoft.com/office/drawing/2014/main" id="{AF7EFD7C-B00A-1626-957B-80A642D35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3793" y="3222996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AutoShape 19">
            <a:extLst>
              <a:ext uri="{FF2B5EF4-FFF2-40B4-BE49-F238E27FC236}">
                <a16:creationId xmlns:a16="http://schemas.microsoft.com/office/drawing/2014/main" id="{FDB8B2F0-F9D7-0115-02E2-133695601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6435" y="6326294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2-1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BA3B8CA8-833F-8B2F-C043-9BDF6C0D7B69}"/>
              </a:ext>
            </a:extLst>
          </p:cNvPr>
          <p:cNvGrpSpPr/>
          <p:nvPr/>
        </p:nvGrpSpPr>
        <p:grpSpPr>
          <a:xfrm>
            <a:off x="3146723" y="5404552"/>
            <a:ext cx="2872878" cy="1258432"/>
            <a:chOff x="4715131" y="5444238"/>
            <a:chExt cx="3376942" cy="1258432"/>
          </a:xfrm>
        </p:grpSpPr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45DC0144-6DFD-2CEB-14E8-11BFF0BD528F}"/>
                </a:ext>
              </a:extLst>
            </p:cNvPr>
            <p:cNvSpPr/>
            <p:nvPr/>
          </p:nvSpPr>
          <p:spPr>
            <a:xfrm>
              <a:off x="4715131" y="5444238"/>
              <a:ext cx="3376942" cy="1258432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7F48D7F-4FD8-E151-7930-7798F78BB894}"/>
                </a:ext>
              </a:extLst>
            </p:cNvPr>
            <p:cNvSpPr txBox="1"/>
            <p:nvPr/>
          </p:nvSpPr>
          <p:spPr>
            <a:xfrm>
              <a:off x="5427402" y="5792354"/>
              <a:ext cx="177644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50" dirty="0"/>
                <a:t>버전을 </a:t>
              </a:r>
              <a:r>
                <a:rPr lang="ko-KR" altLang="en-US" sz="1050" dirty="0" err="1"/>
                <a:t>등록하시겠습니까</a:t>
              </a:r>
              <a:r>
                <a:rPr lang="en-US" altLang="ko-KR" sz="1050" dirty="0"/>
                <a:t>?</a:t>
              </a:r>
              <a:endParaRPr lang="ko-KR" altLang="en-US" sz="1050" dirty="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5E012DD-EC8A-1D5B-7023-BA65BFA08CD2}"/>
                </a:ext>
              </a:extLst>
            </p:cNvPr>
            <p:cNvSpPr/>
            <p:nvPr/>
          </p:nvSpPr>
          <p:spPr>
            <a:xfrm>
              <a:off x="4715132" y="6360758"/>
              <a:ext cx="1687178" cy="341911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취소</a:t>
              </a: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4789224-27A0-694C-B348-6286DC714849}"/>
                </a:ext>
              </a:extLst>
            </p:cNvPr>
            <p:cNvSpPr/>
            <p:nvPr/>
          </p:nvSpPr>
          <p:spPr>
            <a:xfrm>
              <a:off x="6402310" y="6360757"/>
              <a:ext cx="1687178" cy="341911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등록</a:t>
              </a:r>
              <a:endParaRPr lang="ko-KR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42F25575-571C-7953-DEB6-752A1F23BFA4}"/>
              </a:ext>
            </a:extLst>
          </p:cNvPr>
          <p:cNvGrpSpPr/>
          <p:nvPr/>
        </p:nvGrpSpPr>
        <p:grpSpPr>
          <a:xfrm>
            <a:off x="6135743" y="5404550"/>
            <a:ext cx="2872878" cy="1258432"/>
            <a:chOff x="4715131" y="5444238"/>
            <a:chExt cx="3376942" cy="1258432"/>
          </a:xfrm>
        </p:grpSpPr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4CA12FE-C535-5F8A-AC85-711E4BE44239}"/>
                </a:ext>
              </a:extLst>
            </p:cNvPr>
            <p:cNvSpPr/>
            <p:nvPr/>
          </p:nvSpPr>
          <p:spPr>
            <a:xfrm>
              <a:off x="4715131" y="5444238"/>
              <a:ext cx="3376942" cy="1258432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DBD5218-757B-089C-84F8-9851217A7223}"/>
                </a:ext>
              </a:extLst>
            </p:cNvPr>
            <p:cNvSpPr txBox="1"/>
            <p:nvPr/>
          </p:nvSpPr>
          <p:spPr>
            <a:xfrm>
              <a:off x="5257061" y="5792356"/>
              <a:ext cx="246122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50"/>
                <a:t>버전 등록을 </a:t>
              </a:r>
              <a:r>
                <a:rPr lang="ko-KR" altLang="en-US" sz="1050" dirty="0" err="1"/>
                <a:t>취소하시겠습니까</a:t>
              </a:r>
              <a:r>
                <a:rPr lang="en-US" altLang="ko-KR" sz="1050" dirty="0"/>
                <a:t>?</a:t>
              </a:r>
              <a:endParaRPr lang="ko-KR" altLang="en-US" sz="1050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6268990-1B1A-7A63-1865-7CC9A5913A73}"/>
                </a:ext>
              </a:extLst>
            </p:cNvPr>
            <p:cNvSpPr/>
            <p:nvPr/>
          </p:nvSpPr>
          <p:spPr>
            <a:xfrm>
              <a:off x="4715132" y="6360758"/>
              <a:ext cx="1687178" cy="341911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닫기</a:t>
              </a:r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03D35AD-6249-6F47-0FEB-421AE264A437}"/>
                </a:ext>
              </a:extLst>
            </p:cNvPr>
            <p:cNvSpPr/>
            <p:nvPr/>
          </p:nvSpPr>
          <p:spPr>
            <a:xfrm>
              <a:off x="6402310" y="6360757"/>
              <a:ext cx="1687178" cy="341911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등록 취소</a:t>
              </a:r>
              <a:endParaRPr lang="ko-KR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66DEEF2-8EAE-A27B-EDBC-EBDC2C61E20F}"/>
              </a:ext>
            </a:extLst>
          </p:cNvPr>
          <p:cNvSpPr txBox="1"/>
          <p:nvPr/>
        </p:nvSpPr>
        <p:spPr>
          <a:xfrm>
            <a:off x="2255035" y="4087531"/>
            <a:ext cx="16113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u="sng" dirty="0">
                <a:solidFill>
                  <a:schemeClr val="accent1"/>
                </a:solidFill>
              </a:rPr>
              <a:t>String_G.csv </a:t>
            </a:r>
            <a:r>
              <a:rPr lang="ko-KR" altLang="en-US" sz="1100" b="1" u="sng" dirty="0">
                <a:solidFill>
                  <a:schemeClr val="accent1"/>
                </a:solidFill>
              </a:rPr>
              <a:t>등록완료</a:t>
            </a:r>
          </a:p>
        </p:txBody>
      </p:sp>
    </p:spTree>
    <p:extLst>
      <p:ext uri="{BB962C8B-B14F-4D97-AF65-F5344CB8AC3E}">
        <p14:creationId xmlns:p14="http://schemas.microsoft.com/office/powerpoint/2010/main" val="625943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C691BD3-437C-BFCB-12DB-2937603D3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2464C272-9E4A-7622-20F2-0E6B30518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화면 </a:t>
            </a:r>
            <a:r>
              <a:rPr lang="en-US" altLang="ko-KR" dirty="0"/>
              <a:t>UI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1C15B5C-3EE9-9AE7-CFF3-9C330CA86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381" y="1238106"/>
            <a:ext cx="7887219" cy="43817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DB142B-A4AF-13B0-DF33-C1A233FFE83A}"/>
              </a:ext>
            </a:extLst>
          </p:cNvPr>
          <p:cNvSpPr txBox="1"/>
          <p:nvPr/>
        </p:nvSpPr>
        <p:spPr>
          <a:xfrm>
            <a:off x="4029636" y="3521798"/>
            <a:ext cx="12747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chemeClr val="bg1"/>
                </a:solidFill>
              </a:rPr>
              <a:t>String 2023.08.18 15:10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016416-23E9-55A3-75F1-359171537DDF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04DBB795-E876-3425-D917-9044FABC6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63507"/>
              </p:ext>
            </p:extLst>
          </p:nvPr>
        </p:nvGraphicFramePr>
        <p:xfrm>
          <a:off x="9180349" y="1079306"/>
          <a:ext cx="2575208" cy="5112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5208">
                  <a:extLst>
                    <a:ext uri="{9D8B030D-6E8A-4147-A177-3AD203B41FA5}">
                      <a16:colId xmlns:a16="http://schemas.microsoft.com/office/drawing/2014/main" val="3234096292"/>
                    </a:ext>
                  </a:extLst>
                </a:gridCol>
              </a:tblGrid>
              <a:tr h="5112566">
                <a:tc>
                  <a:txBody>
                    <a:bodyPr/>
                    <a:lstStyle/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스트링 버전 표시 추가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2040298"/>
                  </a:ext>
                </a:extLst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id="{7C2FD4FD-50BE-3A8A-0873-D33D02AA797B}"/>
              </a:ext>
            </a:extLst>
          </p:cNvPr>
          <p:cNvSpPr/>
          <p:nvPr/>
        </p:nvSpPr>
        <p:spPr>
          <a:xfrm>
            <a:off x="9180349" y="830511"/>
            <a:ext cx="2575208" cy="24879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Description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7A6E6A6-1B07-4CCD-8398-3F7ECCD36CB6}"/>
              </a:ext>
            </a:extLst>
          </p:cNvPr>
          <p:cNvGrpSpPr/>
          <p:nvPr/>
        </p:nvGrpSpPr>
        <p:grpSpPr>
          <a:xfrm>
            <a:off x="3265642" y="3521342"/>
            <a:ext cx="763994" cy="215900"/>
            <a:chOff x="1173362" y="5445224"/>
            <a:chExt cx="763994" cy="215900"/>
          </a:xfrm>
        </p:grpSpPr>
        <p:sp>
          <p:nvSpPr>
            <p:cNvPr id="14" name="AutoShape 19">
              <a:extLst>
                <a:ext uri="{FF2B5EF4-FFF2-40B4-BE49-F238E27FC236}">
                  <a16:creationId xmlns:a16="http://schemas.microsoft.com/office/drawing/2014/main" id="{A007E1AD-8A32-45D1-B05C-43858D0F2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362" y="5445224"/>
              <a:ext cx="215900" cy="215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96938"/>
              <a:r>
                <a:rPr lang="en-US" altLang="ko-KR" sz="800" b="1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1</a:t>
              </a:r>
              <a:endParaRPr lang="ko-KR" altLang="en-US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15" name="직선 화살표 연결선 14">
              <a:extLst>
                <a:ext uri="{FF2B5EF4-FFF2-40B4-BE49-F238E27FC236}">
                  <a16:creationId xmlns:a16="http://schemas.microsoft.com/office/drawing/2014/main" id="{5EB70261-899B-4EB9-AFAF-E23F68735157}"/>
                </a:ext>
              </a:extLst>
            </p:cNvPr>
            <p:cNvCxnSpPr>
              <a:cxnSpLocks/>
            </p:cNvCxnSpPr>
            <p:nvPr/>
          </p:nvCxnSpPr>
          <p:spPr>
            <a:xfrm>
              <a:off x="1389262" y="5553174"/>
              <a:ext cx="548094" cy="0"/>
            </a:xfrm>
            <a:prstGeom prst="straightConnector1">
              <a:avLst/>
            </a:prstGeom>
            <a:ln w="6350">
              <a:solidFill>
                <a:srgbClr val="FF0000"/>
              </a:solidFill>
              <a:prstDash val="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30670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ECA9F77E-0270-4DC5-B06B-AEA2697869FB}"/>
              </a:ext>
            </a:extLst>
          </p:cNvPr>
          <p:cNvSpPr/>
          <p:nvPr/>
        </p:nvSpPr>
        <p:spPr>
          <a:xfrm>
            <a:off x="0" y="541786"/>
            <a:ext cx="12192000" cy="2838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C16E7B-6469-44A3-A3B7-A2DEF31B6230}"/>
              </a:ext>
            </a:extLst>
          </p:cNvPr>
          <p:cNvSpPr txBox="1"/>
          <p:nvPr/>
        </p:nvSpPr>
        <p:spPr>
          <a:xfrm>
            <a:off x="680001" y="2967632"/>
            <a:ext cx="108531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/>
              <a:t>패턴테스트 진단 로직 고도화</a:t>
            </a:r>
            <a:endParaRPr lang="en-US" altLang="ko-KR" sz="4800" b="1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994D17E-DC33-48D6-99B4-E9BD5341C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7F491-08B3-465F-A15D-BA4337303C0E}" type="slidenum">
              <a:rPr lang="ko-KR" altLang="en-US" sz="1000" smtClean="0"/>
              <a:t>10</a:t>
            </a:fld>
            <a:endParaRPr lang="ko-KR" altLang="en-US" sz="1000"/>
          </a:p>
        </p:txBody>
      </p:sp>
      <p:pic>
        <p:nvPicPr>
          <p:cNvPr id="5" name="그림 15">
            <a:extLst>
              <a:ext uri="{FF2B5EF4-FFF2-40B4-BE49-F238E27FC236}">
                <a16:creationId xmlns:a16="http://schemas.microsoft.com/office/drawing/2014/main" id="{0C4A5A53-08B0-49D9-87AD-96317BA014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7800" y="6454998"/>
            <a:ext cx="713507" cy="16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970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9A43B7E-1E81-410C-9FEF-5CC3B6523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3CC5F81F-2B48-422B-B62F-83688FB1A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기획 개요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484F6FE-9B58-49D1-9DFA-EC245557EE12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2DC8E0-9E7F-F7F9-9E71-987CFD323575}"/>
              </a:ext>
            </a:extLst>
          </p:cNvPr>
          <p:cNvSpPr txBox="1"/>
          <p:nvPr/>
        </p:nvSpPr>
        <p:spPr>
          <a:xfrm>
            <a:off x="745433" y="2025624"/>
            <a:ext cx="9068508" cy="10202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최초 개발된 진단기능의 완성도가 아직 많이 떨어지는 상태</a:t>
            </a:r>
            <a:endParaRPr lang="en-US" altLang="ko-KR" sz="14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사용성 테스트 결과를 계속 추적하여 진단 로직 구현을 고도화 계획이며</a:t>
            </a:r>
            <a:r>
              <a:rPr lang="en-US" altLang="ko-KR" sz="1400" dirty="0"/>
              <a:t>,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관리자 페이지 내 패턴테스트 로그와 자체 테스트를 통해서 계속 사용성 테스트 진행하여 로직 고도화 예정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67208F-3AD8-5A47-A3D5-3D6CCC6FCC9B}"/>
              </a:ext>
            </a:extLst>
          </p:cNvPr>
          <p:cNvSpPr txBox="1"/>
          <p:nvPr/>
        </p:nvSpPr>
        <p:spPr>
          <a:xfrm>
            <a:off x="753897" y="4434089"/>
            <a:ext cx="8856912" cy="10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현재 속도경향은 </a:t>
            </a:r>
            <a:r>
              <a:rPr lang="en-US" altLang="ko-KR" sz="1400" dirty="0"/>
              <a:t>50% </a:t>
            </a:r>
            <a:r>
              <a:rPr lang="ko-KR" altLang="en-US" sz="1400" dirty="0"/>
              <a:t>이상 비중이 넘는 가장 높은 지표로 판정되지만</a:t>
            </a:r>
            <a:r>
              <a:rPr lang="en-US" altLang="ko-KR" sz="1400" dirty="0"/>
              <a:t>,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속도경향 중에 가장 높은 </a:t>
            </a:r>
            <a:r>
              <a:rPr lang="en-US" altLang="ko-KR" sz="1400" dirty="0"/>
              <a:t>2</a:t>
            </a:r>
            <a:r>
              <a:rPr lang="ko-KR" altLang="en-US" sz="1400" dirty="0"/>
              <a:t>개의 지표 차이가 많이 나지 않는 경우</a:t>
            </a:r>
            <a:r>
              <a:rPr lang="en-US" altLang="ko-KR" sz="1400" dirty="0"/>
              <a:t>, </a:t>
            </a:r>
            <a:r>
              <a:rPr lang="ko-KR" altLang="en-US" sz="1400" dirty="0"/>
              <a:t>해당 지표 판정의 오류를 범할 수 있음</a:t>
            </a:r>
            <a:endParaRPr lang="en-US" altLang="ko-KR" sz="14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/>
              <a:t>또한</a:t>
            </a:r>
            <a:r>
              <a:rPr lang="en-US" altLang="ko-KR" sz="1400" dirty="0"/>
              <a:t>, </a:t>
            </a:r>
            <a:r>
              <a:rPr lang="ko-KR" altLang="en-US" sz="1400" dirty="0"/>
              <a:t>가장 낮은 지표가 </a:t>
            </a:r>
            <a:r>
              <a:rPr lang="en-US" altLang="ko-KR" sz="1400" dirty="0"/>
              <a:t>10% </a:t>
            </a:r>
            <a:r>
              <a:rPr lang="ko-KR" altLang="en-US" sz="1400" dirty="0"/>
              <a:t>미만 비중을 차지한 경우</a:t>
            </a:r>
            <a:r>
              <a:rPr lang="en-US" altLang="ko-KR" sz="1400" dirty="0"/>
              <a:t> </a:t>
            </a:r>
            <a:r>
              <a:rPr lang="ko-KR" altLang="en-US" sz="1400" dirty="0"/>
              <a:t>지표가 </a:t>
            </a:r>
            <a:r>
              <a:rPr lang="en-US" altLang="ko-KR" sz="1400" dirty="0"/>
              <a:t>3</a:t>
            </a:r>
            <a:r>
              <a:rPr lang="ko-KR" altLang="en-US" sz="1400" dirty="0"/>
              <a:t>개인 경우 평가에 포함되어 오류를 범함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AF3628-7A10-F7F8-F315-93A64546FA4B}"/>
              </a:ext>
            </a:extLst>
          </p:cNvPr>
          <p:cNvSpPr txBox="1"/>
          <p:nvPr/>
        </p:nvSpPr>
        <p:spPr>
          <a:xfrm>
            <a:off x="745433" y="1396827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기획 배경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74879D-0DE2-792F-093A-1806C7C5CD4A}"/>
              </a:ext>
            </a:extLst>
          </p:cNvPr>
          <p:cNvSpPr txBox="1"/>
          <p:nvPr/>
        </p:nvSpPr>
        <p:spPr>
          <a:xfrm>
            <a:off x="753897" y="3866482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기획 내용</a:t>
            </a:r>
          </a:p>
        </p:txBody>
      </p:sp>
    </p:spTree>
    <p:extLst>
      <p:ext uri="{BB962C8B-B14F-4D97-AF65-F5344CB8AC3E}">
        <p14:creationId xmlns:p14="http://schemas.microsoft.com/office/powerpoint/2010/main" val="1606758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523F861-0874-75F6-7835-8E52D3376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DE50DDB8-1B66-29E7-FD53-CB5C68F5D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출발방향</a:t>
            </a:r>
            <a:r>
              <a:rPr lang="en-US" altLang="ko-KR" dirty="0"/>
              <a:t>/</a:t>
            </a:r>
            <a:r>
              <a:rPr lang="ko-KR" altLang="en-US" dirty="0"/>
              <a:t>리딩 미스 판단 플로우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21878B5-1C96-AC3B-F7BB-EDAF7FAC2322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50FBA92-EDAE-3E7E-F4F4-58823A18C1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823" t="59315" r="5770" b="20764"/>
          <a:stretch/>
        </p:blipFill>
        <p:spPr>
          <a:xfrm>
            <a:off x="8127421" y="3017271"/>
            <a:ext cx="3629644" cy="1352790"/>
          </a:xfrm>
          <a:prstGeom prst="rect">
            <a:avLst/>
          </a:prstGeom>
        </p:spPr>
      </p:pic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9CBCB69E-18DA-0EC3-73BA-2BBEE39F8D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664403"/>
              </p:ext>
            </p:extLst>
          </p:nvPr>
        </p:nvGraphicFramePr>
        <p:xfrm>
          <a:off x="355534" y="661807"/>
          <a:ext cx="11468291" cy="203853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79277">
                  <a:extLst>
                    <a:ext uri="{9D8B030D-6E8A-4147-A177-3AD203B41FA5}">
                      <a16:colId xmlns:a16="http://schemas.microsoft.com/office/drawing/2014/main" val="2199273856"/>
                    </a:ext>
                  </a:extLst>
                </a:gridCol>
                <a:gridCol w="2095406">
                  <a:extLst>
                    <a:ext uri="{9D8B030D-6E8A-4147-A177-3AD203B41FA5}">
                      <a16:colId xmlns:a16="http://schemas.microsoft.com/office/drawing/2014/main" val="4033127361"/>
                    </a:ext>
                  </a:extLst>
                </a:gridCol>
                <a:gridCol w="3896140">
                  <a:extLst>
                    <a:ext uri="{9D8B030D-6E8A-4147-A177-3AD203B41FA5}">
                      <a16:colId xmlns:a16="http://schemas.microsoft.com/office/drawing/2014/main" val="3542686100"/>
                    </a:ext>
                  </a:extLst>
                </a:gridCol>
                <a:gridCol w="2941096">
                  <a:extLst>
                    <a:ext uri="{9D8B030D-6E8A-4147-A177-3AD203B41FA5}">
                      <a16:colId xmlns:a16="http://schemas.microsoft.com/office/drawing/2014/main" val="3134998205"/>
                    </a:ext>
                  </a:extLst>
                </a:gridCol>
                <a:gridCol w="923454">
                  <a:extLst>
                    <a:ext uri="{9D8B030D-6E8A-4147-A177-3AD203B41FA5}">
                      <a16:colId xmlns:a16="http://schemas.microsoft.com/office/drawing/2014/main" val="2470164550"/>
                    </a:ext>
                  </a:extLst>
                </a:gridCol>
                <a:gridCol w="832918">
                  <a:extLst>
                    <a:ext uri="{9D8B030D-6E8A-4147-A177-3AD203B41FA5}">
                      <a16:colId xmlns:a16="http://schemas.microsoft.com/office/drawing/2014/main" val="2596031924"/>
                    </a:ext>
                  </a:extLst>
                </a:gridCol>
              </a:tblGrid>
              <a:tr h="24328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</a:rPr>
                        <a:t>평가지표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</a:rPr>
                        <a:t>정의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</a:rPr>
                        <a:t>조건 </a:t>
                      </a:r>
                      <a:r>
                        <a:rPr lang="en-US" altLang="ko-KR" sz="900" b="1" u="none" strike="noStrike" dirty="0">
                          <a:effectLst/>
                        </a:rPr>
                        <a:t>1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조건 </a:t>
                      </a:r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판정</a:t>
                      </a: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299316"/>
                  </a:ext>
                </a:extLst>
              </a:tr>
              <a:tr h="243287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</a:rPr>
                        <a:t>출발방향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출발 방향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에임이 완벽</a:t>
                      </a:r>
                    </a:p>
                  </a:txBody>
                  <a:tcPr marL="72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유저 퍼팅 각도가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 중에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코리도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범위에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 진입한 경우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(k=80%)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이상적임</a:t>
                      </a: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Excellent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282888"/>
                  </a:ext>
                </a:extLst>
              </a:tr>
              <a:tr h="2432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출발 방향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에임 수준이 높은 편</a:t>
                      </a:r>
                    </a:p>
                  </a:txBody>
                  <a:tcPr marL="72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유저 퍼팅 각도가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 중에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코리도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범위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 진입한 경우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(k=60~80%)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적절</a:t>
                      </a: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Good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516914"/>
                  </a:ext>
                </a:extLst>
              </a:tr>
              <a:tr h="2432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방향 미스</a:t>
                      </a:r>
                      <a:r>
                        <a:rPr lang="en-US" altLang="ko-KR" sz="900" u="none" strike="noStrike" dirty="0">
                          <a:effectLst/>
                        </a:rPr>
                        <a:t>, </a:t>
                      </a:r>
                      <a:r>
                        <a:rPr lang="ko-KR" altLang="en-US" sz="900" u="none" strike="noStrike" dirty="0">
                          <a:effectLst/>
                        </a:rPr>
                        <a:t>왼쪽으로 </a:t>
                      </a:r>
                      <a:r>
                        <a:rPr lang="ko-KR" altLang="en-US" sz="900" u="none" strike="noStrike" dirty="0" err="1">
                          <a:effectLst/>
                        </a:rPr>
                        <a:t>치우쳐짐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코리도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진입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미만인 경우</a:t>
                      </a:r>
                    </a:p>
                  </a:txBody>
                  <a:tcPr marL="72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sng" strike="noStrike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코리도</a:t>
                      </a:r>
                      <a:r>
                        <a:rPr lang="ko-KR" altLang="en-US" sz="900" b="0" i="0" u="sng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벗어난 </a:t>
                      </a:r>
                      <a:r>
                        <a:rPr lang="ko-KR" altLang="en-US" sz="900" b="0" i="0" u="sng" strike="noStrike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펏의</a:t>
                      </a:r>
                      <a:r>
                        <a:rPr lang="ko-KR" altLang="en-US" sz="900" b="0" i="0" u="sng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Left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비중이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이상인 경우</a:t>
                      </a:r>
                    </a:p>
                  </a:txBody>
                  <a:tcPr marL="72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309277"/>
                  </a:ext>
                </a:extLst>
              </a:tr>
              <a:tr h="2432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 err="1">
                          <a:effectLst/>
                        </a:rPr>
                        <a:t>방항</a:t>
                      </a:r>
                      <a:r>
                        <a:rPr lang="ko-KR" altLang="en-US" sz="900" u="none" strike="noStrike" dirty="0">
                          <a:effectLst/>
                        </a:rPr>
                        <a:t> 미스</a:t>
                      </a:r>
                      <a:r>
                        <a:rPr lang="en-US" altLang="ko-KR" sz="900" u="none" strike="noStrike" dirty="0">
                          <a:effectLst/>
                        </a:rPr>
                        <a:t>, </a:t>
                      </a:r>
                      <a:r>
                        <a:rPr lang="ko-KR" altLang="en-US" sz="900" u="none" strike="noStrike" dirty="0">
                          <a:effectLst/>
                        </a:rPr>
                        <a:t>오른쪽으로 </a:t>
                      </a:r>
                      <a:r>
                        <a:rPr lang="ko-KR" altLang="en-US" sz="900" u="none" strike="noStrike" dirty="0" err="1">
                          <a:effectLst/>
                        </a:rPr>
                        <a:t>치우쳐짐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코리도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진입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60%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미만인 경우</a:t>
                      </a:r>
                    </a:p>
                  </a:txBody>
                  <a:tcPr marL="72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sng" strike="noStrike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코리도</a:t>
                      </a:r>
                      <a:r>
                        <a:rPr lang="ko-KR" altLang="en-US" sz="900" b="0" i="0" u="sng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벗어난 </a:t>
                      </a:r>
                      <a:r>
                        <a:rPr lang="ko-KR" altLang="en-US" sz="900" b="0" i="0" u="sng" strike="noStrike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펏의</a:t>
                      </a:r>
                      <a:r>
                        <a:rPr lang="ko-KR" altLang="en-US" sz="900" b="0" i="0" u="sng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Right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비중이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60%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이상인 경우</a:t>
                      </a:r>
                    </a:p>
                  </a:txBody>
                  <a:tcPr marL="72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낮음</a:t>
                      </a: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317468"/>
                  </a:ext>
                </a:extLst>
              </a:tr>
              <a:tr h="2432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리딩 미스</a:t>
                      </a:r>
                      <a:r>
                        <a:rPr lang="en-US" altLang="ko-KR" sz="900" u="none" strike="noStrike" dirty="0">
                          <a:effectLst/>
                        </a:rPr>
                        <a:t>, </a:t>
                      </a:r>
                      <a:r>
                        <a:rPr lang="ko-KR" altLang="en-US" sz="900" u="none" strike="noStrike" dirty="0" err="1">
                          <a:effectLst/>
                        </a:rPr>
                        <a:t>맥스라인에</a:t>
                      </a:r>
                      <a:r>
                        <a:rPr lang="ko-KR" altLang="en-US" sz="900" u="none" strike="noStrike" dirty="0">
                          <a:effectLst/>
                        </a:rPr>
                        <a:t> 너무 </a:t>
                      </a:r>
                      <a:r>
                        <a:rPr lang="ko-KR" altLang="en-US" sz="900" u="none" strike="noStrike" dirty="0" err="1">
                          <a:effectLst/>
                        </a:rPr>
                        <a:t>치우쳐짐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코리도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진입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60%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미만인 경우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left/right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모두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60%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미만일 경우</a:t>
                      </a:r>
                    </a:p>
                  </a:txBody>
                  <a:tcPr marL="72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sng" strike="noStrike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코리도</a:t>
                      </a:r>
                      <a:r>
                        <a:rPr lang="ko-KR" altLang="en-US" sz="900" b="0" i="0" u="sng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벗어난 </a:t>
                      </a:r>
                      <a:r>
                        <a:rPr lang="ko-KR" altLang="en-US" sz="900" b="0" i="0" u="sng" strike="noStrike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펏의</a:t>
                      </a:r>
                      <a:r>
                        <a:rPr lang="ko-KR" altLang="en-US" sz="900" b="0" i="0" u="sng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High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비중이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60%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이상인 경우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왼쪽</a:t>
                      </a: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5373632"/>
                  </a:ext>
                </a:extLst>
              </a:tr>
              <a:tr h="2432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리딩 미스</a:t>
                      </a:r>
                      <a:r>
                        <a:rPr lang="en-US" altLang="ko-KR" sz="900" u="none" strike="noStrike" dirty="0">
                          <a:effectLst/>
                        </a:rPr>
                        <a:t>, </a:t>
                      </a:r>
                      <a:r>
                        <a:rPr lang="ko-KR" altLang="en-US" sz="900" u="none" strike="noStrike" dirty="0">
                          <a:effectLst/>
                        </a:rPr>
                        <a:t>민라인에 너무 </a:t>
                      </a:r>
                      <a:r>
                        <a:rPr lang="ko-KR" altLang="en-US" sz="900" u="none" strike="noStrike" dirty="0" err="1">
                          <a:effectLst/>
                        </a:rPr>
                        <a:t>치우쳐짐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코리도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진입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60%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미만인 경우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left/right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모두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60%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미만일 경우</a:t>
                      </a:r>
                    </a:p>
                  </a:txBody>
                  <a:tcPr marL="72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sng" strike="noStrike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코리도</a:t>
                      </a:r>
                      <a:r>
                        <a:rPr lang="ko-KR" altLang="en-US" sz="900" b="0" i="0" u="sng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벗어난 </a:t>
                      </a:r>
                      <a:r>
                        <a:rPr lang="ko-KR" altLang="en-US" sz="900" b="0" i="0" u="sng" strike="noStrike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펏의</a:t>
                      </a:r>
                      <a:r>
                        <a:rPr lang="ko-KR" altLang="en-US" sz="900" b="0" i="0" u="sng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Low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비중이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이상인 경우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오른쪽</a:t>
                      </a: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249623"/>
                  </a:ext>
                </a:extLst>
              </a:tr>
              <a:tr h="335522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에임 스트로크의 일관성이 없음</a:t>
                      </a:r>
                    </a:p>
                  </a:txBody>
                  <a:tcPr marL="72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코리도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진입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60%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미만인 경우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left/right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모두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60%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미만일 경우</a:t>
                      </a:r>
                    </a:p>
                  </a:txBody>
                  <a:tcPr marL="72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sng" strike="noStrike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코리도</a:t>
                      </a:r>
                      <a:r>
                        <a:rPr lang="ko-KR" altLang="en-US" sz="900" b="0" i="0" u="sng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벗어난 </a:t>
                      </a:r>
                      <a:r>
                        <a:rPr lang="ko-KR" altLang="en-US" sz="900" b="0" i="0" u="sng" strike="noStrike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펏의</a:t>
                      </a:r>
                      <a:r>
                        <a:rPr lang="ko-KR" altLang="en-US" sz="900" b="0" i="0" u="sng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Low/High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모두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미만일 경우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또는 해당 로직에 충족되지 않은 모든 조건인 경우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일관성이 없다</a:t>
                      </a: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46818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FCA6A4F-324D-518A-DAA9-E1A797450C90}"/>
              </a:ext>
            </a:extLst>
          </p:cNvPr>
          <p:cNvSpPr txBox="1"/>
          <p:nvPr/>
        </p:nvSpPr>
        <p:spPr>
          <a:xfrm>
            <a:off x="992772" y="3164699"/>
            <a:ext cx="6647974" cy="10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dirty="0" err="1">
                <a:solidFill>
                  <a:schemeClr val="accent2"/>
                </a:solidFill>
              </a:rPr>
              <a:t>코리도</a:t>
            </a:r>
            <a:r>
              <a:rPr lang="ko-KR" altLang="en-US" sz="1400" dirty="0">
                <a:solidFill>
                  <a:schemeClr val="accent2"/>
                </a:solidFill>
              </a:rPr>
              <a:t> 진입 못한 </a:t>
            </a:r>
            <a:r>
              <a:rPr lang="ko-KR" altLang="en-US" sz="1400" dirty="0" err="1">
                <a:solidFill>
                  <a:schemeClr val="accent2"/>
                </a:solidFill>
              </a:rPr>
              <a:t>펏</a:t>
            </a:r>
            <a:r>
              <a:rPr lang="ko-KR" altLang="en-US" sz="1400" dirty="0">
                <a:solidFill>
                  <a:schemeClr val="accent2"/>
                </a:solidFill>
              </a:rPr>
              <a:t> </a:t>
            </a:r>
            <a:r>
              <a:rPr lang="en-US" altLang="ko-KR" sz="1400" dirty="0">
                <a:solidFill>
                  <a:schemeClr val="accent2"/>
                </a:solidFill>
              </a:rPr>
              <a:t>0~8</a:t>
            </a:r>
            <a:r>
              <a:rPr lang="ko-KR" altLang="en-US" sz="1400" dirty="0">
                <a:solidFill>
                  <a:schemeClr val="accent2"/>
                </a:solidFill>
              </a:rPr>
              <a:t>개</a:t>
            </a:r>
            <a:r>
              <a:rPr lang="en-US" altLang="ko-KR" sz="1400" dirty="0">
                <a:solidFill>
                  <a:schemeClr val="accent2"/>
                </a:solidFill>
              </a:rPr>
              <a:t> (</a:t>
            </a:r>
            <a:r>
              <a:rPr lang="ko-KR" altLang="en-US" sz="1400" dirty="0">
                <a:solidFill>
                  <a:schemeClr val="accent2"/>
                </a:solidFill>
              </a:rPr>
              <a:t>성공률 </a:t>
            </a:r>
            <a:r>
              <a:rPr lang="en-US" altLang="ko-KR" sz="1400" dirty="0">
                <a:solidFill>
                  <a:schemeClr val="accent2"/>
                </a:solidFill>
              </a:rPr>
              <a:t>83.3~100%)</a:t>
            </a:r>
            <a:r>
              <a:rPr lang="ko-KR" altLang="en-US" sz="1400" dirty="0">
                <a:solidFill>
                  <a:schemeClr val="accent2"/>
                </a:solidFill>
              </a:rPr>
              <a:t>성공률 </a:t>
            </a:r>
            <a:r>
              <a:rPr lang="en-US" altLang="ko-KR" sz="1400" dirty="0">
                <a:solidFill>
                  <a:schemeClr val="accent2"/>
                </a:solidFill>
              </a:rPr>
              <a:t>, </a:t>
            </a:r>
            <a:r>
              <a:rPr lang="en-US" altLang="ko-KR" sz="1400" b="1" u="sng" dirty="0">
                <a:solidFill>
                  <a:schemeClr val="accent2"/>
                </a:solidFill>
              </a:rPr>
              <a:t>Excellent </a:t>
            </a:r>
            <a:r>
              <a:rPr lang="ko-KR" altLang="en-US" sz="1400" b="1" u="sng" dirty="0">
                <a:solidFill>
                  <a:schemeClr val="accent2"/>
                </a:solidFill>
              </a:rPr>
              <a:t>판정</a:t>
            </a:r>
            <a:endParaRPr lang="en-US" altLang="ko-KR" sz="1400" b="1" u="sng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dirty="0" err="1">
                <a:solidFill>
                  <a:schemeClr val="accent2"/>
                </a:solidFill>
              </a:rPr>
              <a:t>코리도</a:t>
            </a:r>
            <a:r>
              <a:rPr lang="ko-KR" altLang="en-US" sz="1400" dirty="0">
                <a:solidFill>
                  <a:schemeClr val="accent2"/>
                </a:solidFill>
              </a:rPr>
              <a:t> 진입 못한 </a:t>
            </a:r>
            <a:r>
              <a:rPr lang="ko-KR" altLang="en-US" sz="1400" dirty="0" err="1">
                <a:solidFill>
                  <a:schemeClr val="accent2"/>
                </a:solidFill>
              </a:rPr>
              <a:t>펏</a:t>
            </a:r>
            <a:r>
              <a:rPr lang="ko-KR" altLang="en-US" sz="1400" dirty="0">
                <a:solidFill>
                  <a:schemeClr val="accent2"/>
                </a:solidFill>
              </a:rPr>
              <a:t> </a:t>
            </a:r>
            <a:r>
              <a:rPr lang="en-US" altLang="ko-KR" sz="1400" dirty="0">
                <a:solidFill>
                  <a:schemeClr val="accent2"/>
                </a:solidFill>
              </a:rPr>
              <a:t>7~10</a:t>
            </a:r>
            <a:r>
              <a:rPr lang="ko-KR" altLang="en-US" sz="1400" dirty="0">
                <a:solidFill>
                  <a:schemeClr val="accent2"/>
                </a:solidFill>
              </a:rPr>
              <a:t>개 </a:t>
            </a:r>
            <a:r>
              <a:rPr lang="en-US" altLang="ko-KR" sz="1400" dirty="0">
                <a:solidFill>
                  <a:schemeClr val="accent2"/>
                </a:solidFill>
              </a:rPr>
              <a:t>(</a:t>
            </a:r>
            <a:r>
              <a:rPr lang="ko-KR" altLang="en-US" sz="1400" dirty="0">
                <a:solidFill>
                  <a:schemeClr val="accent2"/>
                </a:solidFill>
              </a:rPr>
              <a:t>성공률 </a:t>
            </a:r>
            <a:r>
              <a:rPr lang="en-US" altLang="ko-KR" sz="1400" dirty="0">
                <a:solidFill>
                  <a:schemeClr val="accent2"/>
                </a:solidFill>
              </a:rPr>
              <a:t>72.2~80.5%), </a:t>
            </a:r>
            <a:r>
              <a:rPr lang="en-US" altLang="ko-KR" sz="1400" b="1" u="sng" dirty="0">
                <a:solidFill>
                  <a:schemeClr val="accent2"/>
                </a:solidFill>
              </a:rPr>
              <a:t>Good </a:t>
            </a:r>
            <a:r>
              <a:rPr lang="ko-KR" altLang="en-US" sz="1400" b="1" u="sng" dirty="0">
                <a:solidFill>
                  <a:schemeClr val="accent2"/>
                </a:solidFill>
              </a:rPr>
              <a:t>판정</a:t>
            </a:r>
            <a:endParaRPr lang="en-US" altLang="ko-KR" sz="1400" b="1" u="sng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dirty="0" err="1">
                <a:solidFill>
                  <a:schemeClr val="accent2"/>
                </a:solidFill>
              </a:rPr>
              <a:t>코리도</a:t>
            </a:r>
            <a:r>
              <a:rPr lang="ko-KR" altLang="en-US" sz="1400" dirty="0">
                <a:solidFill>
                  <a:schemeClr val="accent2"/>
                </a:solidFill>
              </a:rPr>
              <a:t> 진입 못한 </a:t>
            </a:r>
            <a:r>
              <a:rPr lang="ko-KR" altLang="en-US" sz="1400" dirty="0" err="1">
                <a:solidFill>
                  <a:schemeClr val="accent2"/>
                </a:solidFill>
              </a:rPr>
              <a:t>펏</a:t>
            </a:r>
            <a:r>
              <a:rPr lang="ko-KR" altLang="en-US" sz="1400" dirty="0">
                <a:solidFill>
                  <a:schemeClr val="accent2"/>
                </a:solidFill>
              </a:rPr>
              <a:t> </a:t>
            </a:r>
            <a:r>
              <a:rPr lang="en-US" altLang="ko-KR" sz="1400" dirty="0">
                <a:solidFill>
                  <a:schemeClr val="accent2"/>
                </a:solidFill>
              </a:rPr>
              <a:t>11~36</a:t>
            </a:r>
            <a:r>
              <a:rPr lang="ko-KR" altLang="en-US" sz="1400" dirty="0">
                <a:solidFill>
                  <a:schemeClr val="accent2"/>
                </a:solidFill>
              </a:rPr>
              <a:t>개 </a:t>
            </a:r>
            <a:r>
              <a:rPr lang="en-US" altLang="ko-KR" sz="1400" dirty="0">
                <a:solidFill>
                  <a:schemeClr val="accent2"/>
                </a:solidFill>
              </a:rPr>
              <a:t>(</a:t>
            </a:r>
            <a:r>
              <a:rPr lang="ko-KR" altLang="en-US" sz="1400" dirty="0">
                <a:solidFill>
                  <a:schemeClr val="accent2"/>
                </a:solidFill>
              </a:rPr>
              <a:t>성공률 </a:t>
            </a:r>
            <a:r>
              <a:rPr lang="en-US" altLang="ko-KR" sz="1400" dirty="0">
                <a:solidFill>
                  <a:schemeClr val="accent2"/>
                </a:solidFill>
              </a:rPr>
              <a:t>69.4% </a:t>
            </a:r>
            <a:r>
              <a:rPr lang="ko-KR" altLang="en-US" sz="1400" dirty="0">
                <a:solidFill>
                  <a:schemeClr val="accent2"/>
                </a:solidFill>
              </a:rPr>
              <a:t>이하</a:t>
            </a:r>
            <a:r>
              <a:rPr lang="en-US" altLang="ko-KR" sz="1400" dirty="0">
                <a:solidFill>
                  <a:schemeClr val="accent2"/>
                </a:solidFill>
              </a:rPr>
              <a:t>)</a:t>
            </a:r>
            <a:r>
              <a:rPr lang="ko-KR" altLang="en-US" sz="1400" dirty="0">
                <a:solidFill>
                  <a:schemeClr val="accent2"/>
                </a:solidFill>
              </a:rPr>
              <a:t>인 경우</a:t>
            </a:r>
            <a:r>
              <a:rPr lang="en-US" altLang="ko-KR" sz="1400" dirty="0">
                <a:solidFill>
                  <a:schemeClr val="accent2"/>
                </a:solidFill>
              </a:rPr>
              <a:t>, </a:t>
            </a:r>
            <a:r>
              <a:rPr lang="ko-KR" altLang="en-US" sz="1400" dirty="0">
                <a:solidFill>
                  <a:schemeClr val="accent2"/>
                </a:solidFill>
              </a:rPr>
              <a:t>하기 내용에 따름</a:t>
            </a:r>
            <a:endParaRPr lang="en-US" altLang="ko-KR" sz="1400" dirty="0">
              <a:solidFill>
                <a:schemeClr val="accent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CF959E-DDF6-B809-C082-C56844048057}"/>
              </a:ext>
            </a:extLst>
          </p:cNvPr>
          <p:cNvSpPr txBox="1"/>
          <p:nvPr/>
        </p:nvSpPr>
        <p:spPr>
          <a:xfrm>
            <a:off x="992772" y="4332342"/>
            <a:ext cx="10764293" cy="2249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200" dirty="0"/>
              <a:t>3-1 : </a:t>
            </a:r>
            <a:r>
              <a:rPr lang="ko-KR" altLang="en-US" sz="1200" dirty="0" err="1"/>
              <a:t>코리도</a:t>
            </a:r>
            <a:r>
              <a:rPr lang="ko-KR" altLang="en-US" sz="1200" dirty="0"/>
              <a:t> 진입에 실패한 </a:t>
            </a:r>
            <a:r>
              <a:rPr lang="ko-KR" altLang="en-US" sz="1200" dirty="0" err="1"/>
              <a:t>펏</a:t>
            </a:r>
            <a:r>
              <a:rPr lang="ko-KR" altLang="en-US" sz="1200" dirty="0"/>
              <a:t> 中 </a:t>
            </a:r>
            <a:r>
              <a:rPr lang="en-US" altLang="ko-KR" sz="1200" dirty="0"/>
              <a:t>Left </a:t>
            </a:r>
            <a:r>
              <a:rPr lang="ko-KR" altLang="en-US" sz="1200" dirty="0"/>
              <a:t>지표가 </a:t>
            </a:r>
            <a:r>
              <a:rPr lang="en-US" altLang="ko-KR" sz="1200" dirty="0"/>
              <a:t>60% </a:t>
            </a:r>
            <a:r>
              <a:rPr lang="ko-KR" altLang="en-US" sz="1200" dirty="0"/>
              <a:t>이상 비중을 차지한 경우</a:t>
            </a:r>
            <a:r>
              <a:rPr lang="en-US" altLang="ko-KR" sz="1200" dirty="0"/>
              <a:t>, </a:t>
            </a:r>
            <a:r>
              <a:rPr lang="ko-KR" altLang="en-US" sz="1200" dirty="0"/>
              <a:t>방향 미스로 결정</a:t>
            </a:r>
            <a:r>
              <a:rPr lang="en-US" altLang="ko-KR" sz="1200" dirty="0"/>
              <a:t>, </a:t>
            </a:r>
            <a:r>
              <a:rPr lang="en-US" altLang="ko-KR" sz="1200" b="1" u="sng" dirty="0"/>
              <a:t>Bad </a:t>
            </a:r>
            <a:r>
              <a:rPr lang="ko-KR" altLang="en-US" sz="1200" b="1" u="sng" dirty="0"/>
              <a:t>판정</a:t>
            </a:r>
            <a:endParaRPr lang="en-US" altLang="ko-KR" sz="1200" b="1" u="sng" dirty="0"/>
          </a:p>
          <a:p>
            <a:pPr>
              <a:lnSpc>
                <a:spcPct val="200000"/>
              </a:lnSpc>
            </a:pPr>
            <a:r>
              <a:rPr lang="en-US" altLang="ko-KR" sz="1200" dirty="0"/>
              <a:t>3-2 : </a:t>
            </a:r>
            <a:r>
              <a:rPr lang="ko-KR" altLang="en-US" sz="1200" dirty="0" err="1"/>
              <a:t>코리도</a:t>
            </a:r>
            <a:r>
              <a:rPr lang="ko-KR" altLang="en-US" sz="1200" dirty="0"/>
              <a:t> 진입에 실패한 </a:t>
            </a:r>
            <a:r>
              <a:rPr lang="ko-KR" altLang="en-US" sz="1200" dirty="0" err="1"/>
              <a:t>펏</a:t>
            </a:r>
            <a:r>
              <a:rPr lang="ko-KR" altLang="en-US" sz="1200" dirty="0"/>
              <a:t> 中 </a:t>
            </a:r>
            <a:r>
              <a:rPr lang="en-US" altLang="ko-KR" sz="1200" dirty="0"/>
              <a:t>Right </a:t>
            </a:r>
            <a:r>
              <a:rPr lang="ko-KR" altLang="en-US" sz="1200" dirty="0"/>
              <a:t>지표가 </a:t>
            </a:r>
            <a:r>
              <a:rPr lang="en-US" altLang="ko-KR" sz="1200" dirty="0"/>
              <a:t>60% </a:t>
            </a:r>
            <a:r>
              <a:rPr lang="ko-KR" altLang="en-US" sz="1200" dirty="0"/>
              <a:t>이상 비중을 차지한 경우</a:t>
            </a:r>
            <a:r>
              <a:rPr lang="en-US" altLang="ko-KR" sz="1200" dirty="0"/>
              <a:t>, </a:t>
            </a:r>
            <a:r>
              <a:rPr lang="ko-KR" altLang="en-US" sz="1200" dirty="0"/>
              <a:t>방향 미스로 결정</a:t>
            </a:r>
            <a:r>
              <a:rPr lang="en-US" altLang="ko-KR" sz="1200" dirty="0"/>
              <a:t>, </a:t>
            </a:r>
            <a:r>
              <a:rPr lang="en-US" altLang="ko-KR" sz="1200" b="1" u="sng" dirty="0"/>
              <a:t>Bad </a:t>
            </a:r>
            <a:r>
              <a:rPr lang="ko-KR" altLang="en-US" sz="1200" b="1" u="sng" dirty="0"/>
              <a:t>판정</a:t>
            </a:r>
            <a:endParaRPr lang="en-US" altLang="ko-KR" sz="1200" b="1" u="sng" dirty="0"/>
          </a:p>
          <a:p>
            <a:pPr>
              <a:lnSpc>
                <a:spcPct val="200000"/>
              </a:lnSpc>
            </a:pPr>
            <a:r>
              <a:rPr lang="en-US" altLang="ko-KR" sz="1200" dirty="0"/>
              <a:t>3-3 : </a:t>
            </a:r>
            <a:r>
              <a:rPr lang="ko-KR" altLang="en-US" sz="1200" dirty="0" err="1"/>
              <a:t>코리도</a:t>
            </a:r>
            <a:r>
              <a:rPr lang="ko-KR" altLang="en-US" sz="1200" dirty="0"/>
              <a:t> 진입에 실패한 </a:t>
            </a:r>
            <a:r>
              <a:rPr lang="ko-KR" altLang="en-US" sz="1200" dirty="0" err="1"/>
              <a:t>펏</a:t>
            </a:r>
            <a:r>
              <a:rPr lang="ko-KR" altLang="en-US" sz="1200" dirty="0"/>
              <a:t> 中 </a:t>
            </a:r>
            <a:r>
              <a:rPr lang="en-US" altLang="ko-KR" sz="1200" dirty="0"/>
              <a:t>Left/Right </a:t>
            </a:r>
            <a:r>
              <a:rPr lang="ko-KR" altLang="en-US" sz="1200" dirty="0"/>
              <a:t>비중이 </a:t>
            </a:r>
            <a:r>
              <a:rPr lang="en-US" altLang="ko-KR" sz="1200" dirty="0"/>
              <a:t>40~50%</a:t>
            </a:r>
            <a:r>
              <a:rPr lang="ko-KR" altLang="en-US" sz="1200" dirty="0"/>
              <a:t>이면서</a:t>
            </a:r>
            <a:r>
              <a:rPr lang="en-US" altLang="ko-KR" sz="1200" dirty="0"/>
              <a:t> Low </a:t>
            </a:r>
            <a:r>
              <a:rPr lang="ko-KR" altLang="en-US" sz="1200" dirty="0"/>
              <a:t>지표가 </a:t>
            </a:r>
            <a:r>
              <a:rPr lang="en-US" altLang="ko-KR" sz="1200" dirty="0"/>
              <a:t>60% </a:t>
            </a:r>
            <a:r>
              <a:rPr lang="ko-KR" altLang="en-US" sz="1200" dirty="0"/>
              <a:t>이상 비중을 차지한 경우</a:t>
            </a:r>
            <a:r>
              <a:rPr lang="en-US" altLang="ko-KR" sz="1200" dirty="0"/>
              <a:t>, </a:t>
            </a:r>
            <a:r>
              <a:rPr lang="ko-KR" altLang="en-US" sz="1200" dirty="0"/>
              <a:t>에임 미스로 결정</a:t>
            </a:r>
            <a:r>
              <a:rPr lang="en-US" altLang="ko-KR" sz="1200" dirty="0"/>
              <a:t>, </a:t>
            </a:r>
            <a:r>
              <a:rPr lang="en-US" altLang="ko-KR" sz="1200" b="1" u="sng" dirty="0"/>
              <a:t>Not Bad </a:t>
            </a:r>
            <a:r>
              <a:rPr lang="ko-KR" altLang="en-US" sz="1200" b="1" u="sng" dirty="0"/>
              <a:t>판정</a:t>
            </a:r>
            <a:endParaRPr lang="en-US" altLang="ko-KR" sz="1200" b="1" u="sng" dirty="0"/>
          </a:p>
          <a:p>
            <a:pPr>
              <a:lnSpc>
                <a:spcPct val="200000"/>
              </a:lnSpc>
            </a:pPr>
            <a:r>
              <a:rPr lang="en-US" altLang="ko-KR" sz="1200" dirty="0"/>
              <a:t>3-4 : </a:t>
            </a:r>
            <a:r>
              <a:rPr lang="ko-KR" altLang="en-US" sz="1200" dirty="0" err="1"/>
              <a:t>코리도</a:t>
            </a:r>
            <a:r>
              <a:rPr lang="ko-KR" altLang="en-US" sz="1200" dirty="0"/>
              <a:t> 진입에 실패한 </a:t>
            </a:r>
            <a:r>
              <a:rPr lang="ko-KR" altLang="en-US" sz="1200" dirty="0" err="1"/>
              <a:t>펏</a:t>
            </a:r>
            <a:r>
              <a:rPr lang="ko-KR" altLang="en-US" sz="1200" dirty="0"/>
              <a:t> 中 </a:t>
            </a:r>
            <a:r>
              <a:rPr lang="en-US" altLang="ko-KR" sz="1200" dirty="0"/>
              <a:t>Left/Right </a:t>
            </a:r>
            <a:r>
              <a:rPr lang="ko-KR" altLang="en-US" sz="1200" dirty="0"/>
              <a:t>비중이 </a:t>
            </a:r>
            <a:r>
              <a:rPr lang="en-US" altLang="ko-KR" sz="1200" dirty="0"/>
              <a:t>40~50%</a:t>
            </a:r>
            <a:r>
              <a:rPr lang="ko-KR" altLang="en-US" sz="1200" dirty="0"/>
              <a:t>이면서</a:t>
            </a:r>
            <a:r>
              <a:rPr lang="en-US" altLang="ko-KR" sz="1200" dirty="0"/>
              <a:t> High </a:t>
            </a:r>
            <a:r>
              <a:rPr lang="ko-KR" altLang="en-US" sz="1200" dirty="0"/>
              <a:t>지표가 </a:t>
            </a:r>
            <a:r>
              <a:rPr lang="en-US" altLang="ko-KR" sz="1200" dirty="0"/>
              <a:t>60% </a:t>
            </a:r>
            <a:r>
              <a:rPr lang="ko-KR" altLang="en-US" sz="1200" dirty="0"/>
              <a:t>이상 비중을 차지한 경우</a:t>
            </a:r>
            <a:r>
              <a:rPr lang="en-US" altLang="ko-KR" sz="1200" dirty="0"/>
              <a:t>, </a:t>
            </a:r>
            <a:r>
              <a:rPr lang="ko-KR" altLang="en-US" sz="1200" dirty="0"/>
              <a:t>에임 미스로 결정</a:t>
            </a:r>
            <a:r>
              <a:rPr lang="en-US" altLang="ko-KR" sz="1200" dirty="0"/>
              <a:t>, </a:t>
            </a:r>
            <a:r>
              <a:rPr lang="en-US" altLang="ko-KR" sz="1200" b="1" u="sng" dirty="0"/>
              <a:t>Not Bad </a:t>
            </a:r>
            <a:r>
              <a:rPr lang="ko-KR" altLang="en-US" sz="1200" b="1" u="sng" dirty="0"/>
              <a:t>판정</a:t>
            </a:r>
            <a:endParaRPr lang="en-US" altLang="ko-KR" sz="1200" b="1" u="sng" dirty="0"/>
          </a:p>
          <a:p>
            <a:pPr>
              <a:lnSpc>
                <a:spcPct val="200000"/>
              </a:lnSpc>
            </a:pPr>
            <a:r>
              <a:rPr lang="en-US" altLang="ko-KR" sz="1200" dirty="0"/>
              <a:t>3-5 : </a:t>
            </a:r>
            <a:r>
              <a:rPr lang="ko-KR" altLang="en-US" sz="1200" dirty="0" err="1"/>
              <a:t>코리도</a:t>
            </a:r>
            <a:r>
              <a:rPr lang="ko-KR" altLang="en-US" sz="1200" dirty="0"/>
              <a:t> 진입에 실패한 </a:t>
            </a:r>
            <a:r>
              <a:rPr lang="ko-KR" altLang="en-US" sz="1200" dirty="0" err="1"/>
              <a:t>펏</a:t>
            </a:r>
            <a:r>
              <a:rPr lang="ko-KR" altLang="en-US" sz="1200" dirty="0"/>
              <a:t> 中 </a:t>
            </a:r>
            <a:r>
              <a:rPr lang="en-US" altLang="ko-KR" sz="1200" dirty="0"/>
              <a:t>Left/Right </a:t>
            </a:r>
            <a:r>
              <a:rPr lang="ko-KR" altLang="en-US" sz="1200" dirty="0"/>
              <a:t>비중이 </a:t>
            </a:r>
            <a:r>
              <a:rPr lang="en-US" altLang="ko-KR" sz="1200" dirty="0"/>
              <a:t>40~50%</a:t>
            </a:r>
            <a:r>
              <a:rPr lang="ko-KR" altLang="en-US" sz="1200" dirty="0"/>
              <a:t>이면서</a:t>
            </a:r>
            <a:r>
              <a:rPr lang="en-US" altLang="ko-KR" sz="1200" dirty="0"/>
              <a:t> Low/High </a:t>
            </a:r>
            <a:r>
              <a:rPr lang="ko-KR" altLang="en-US" sz="1200" dirty="0"/>
              <a:t>중에 한쪽이 </a:t>
            </a:r>
            <a:r>
              <a:rPr lang="en-US" altLang="ko-KR" sz="1200" dirty="0"/>
              <a:t>40~50% </a:t>
            </a:r>
            <a:r>
              <a:rPr lang="ko-KR" altLang="en-US" sz="1200" dirty="0"/>
              <a:t>비중을 차지한 경우</a:t>
            </a:r>
            <a:r>
              <a:rPr lang="en-US" altLang="ko-KR" sz="1200" dirty="0"/>
              <a:t>, </a:t>
            </a:r>
            <a:r>
              <a:rPr lang="ko-KR" altLang="en-US" sz="1200" dirty="0"/>
              <a:t>일관성 없음으로 결정</a:t>
            </a:r>
            <a:r>
              <a:rPr lang="en-US" altLang="ko-KR" sz="1200" dirty="0"/>
              <a:t>, </a:t>
            </a:r>
            <a:r>
              <a:rPr lang="en-US" altLang="ko-KR" sz="1200" b="1" u="sng" dirty="0"/>
              <a:t>Bad </a:t>
            </a:r>
            <a:r>
              <a:rPr lang="ko-KR" altLang="en-US" sz="1200" b="1" u="sng" dirty="0"/>
              <a:t>판정</a:t>
            </a:r>
            <a:br>
              <a:rPr lang="en-US" altLang="ko-KR" sz="1200" b="1" u="sng" dirty="0"/>
            </a:br>
            <a:r>
              <a:rPr lang="en-US" altLang="ko-KR" sz="1200" b="1" u="sng" dirty="0"/>
              <a:t>※ </a:t>
            </a:r>
            <a:r>
              <a:rPr lang="ko-KR" altLang="en-US" sz="1200" b="1" u="sng" dirty="0"/>
              <a:t>해당 로직에 충족되지 않는 조건은 모두 </a:t>
            </a:r>
            <a:r>
              <a:rPr lang="en-US" altLang="ko-KR" sz="1200" b="1" u="sng" dirty="0"/>
              <a:t>‘</a:t>
            </a:r>
            <a:r>
              <a:rPr lang="ko-KR" altLang="en-US" sz="1200" b="1" u="sng" dirty="0"/>
              <a:t>일관성이 없다</a:t>
            </a:r>
            <a:r>
              <a:rPr lang="en-US" altLang="ko-KR" sz="1200" b="1" u="sng" dirty="0"/>
              <a:t>(Bad)’</a:t>
            </a:r>
            <a:r>
              <a:rPr lang="ko-KR" altLang="en-US" sz="1200" b="1" u="sng" dirty="0"/>
              <a:t>로 판정</a:t>
            </a:r>
            <a:endParaRPr lang="en-US" altLang="ko-KR" sz="1200" b="1" u="sng" dirty="0"/>
          </a:p>
        </p:txBody>
      </p:sp>
    </p:spTree>
    <p:extLst>
      <p:ext uri="{BB962C8B-B14F-4D97-AF65-F5344CB8AC3E}">
        <p14:creationId xmlns:p14="http://schemas.microsoft.com/office/powerpoint/2010/main" val="1713667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FADE2428-AB11-7D1F-70DA-6EFFC3FB5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13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D4734A09-49E6-2618-7C76-D26829C44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정책정의</a:t>
            </a:r>
            <a:r>
              <a:rPr lang="en-US" altLang="ko-KR" dirty="0"/>
              <a:t>(AS-IS)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583456-E3D7-45E1-665B-548ABCB02D6B}"/>
              </a:ext>
            </a:extLst>
          </p:cNvPr>
          <p:cNvSpPr txBox="1"/>
          <p:nvPr/>
        </p:nvSpPr>
        <p:spPr>
          <a:xfrm>
            <a:off x="318021" y="926167"/>
            <a:ext cx="19896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/>
              <a:t>속도경향</a:t>
            </a:r>
            <a:r>
              <a:rPr lang="en-US" altLang="ko-KR" sz="1400" b="1" dirty="0"/>
              <a:t> </a:t>
            </a:r>
            <a:r>
              <a:rPr lang="ko-KR" altLang="en-US" sz="1400" b="1" dirty="0"/>
              <a:t>평가 세분화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541CC5-A1F4-9006-1AC3-95DFD3920784}"/>
              </a:ext>
            </a:extLst>
          </p:cNvPr>
          <p:cNvSpPr txBox="1"/>
          <p:nvPr/>
        </p:nvSpPr>
        <p:spPr>
          <a:xfrm>
            <a:off x="452673" y="1702048"/>
            <a:ext cx="2323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/>
              <a:t>1) </a:t>
            </a:r>
            <a:r>
              <a:rPr lang="ko-KR" altLang="en-US" sz="1400" b="1" dirty="0"/>
              <a:t>지표가 </a:t>
            </a:r>
            <a:r>
              <a:rPr lang="en-US" altLang="ko-KR" sz="1400" b="1" dirty="0"/>
              <a:t>3</a:t>
            </a:r>
            <a:r>
              <a:rPr lang="ko-KR" altLang="en-US" sz="1400" b="1" dirty="0"/>
              <a:t>개인 경우 해석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17154-E8E9-F2AD-B737-4B65F1D380EE}"/>
              </a:ext>
            </a:extLst>
          </p:cNvPr>
          <p:cNvSpPr txBox="1"/>
          <p:nvPr/>
        </p:nvSpPr>
        <p:spPr>
          <a:xfrm>
            <a:off x="6197153" y="1702047"/>
            <a:ext cx="2323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/>
              <a:t>2) </a:t>
            </a:r>
            <a:r>
              <a:rPr lang="ko-KR" altLang="en-US" sz="1400" b="1" dirty="0"/>
              <a:t>지표가 </a:t>
            </a:r>
            <a:r>
              <a:rPr lang="en-US" altLang="ko-KR" sz="1400" b="1" dirty="0"/>
              <a:t>2</a:t>
            </a:r>
            <a:r>
              <a:rPr lang="ko-KR" altLang="en-US" sz="1400" b="1" dirty="0"/>
              <a:t>개인 경우 해석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C1BAB8-3E3A-B5D9-CF63-C9A205A5FD45}"/>
              </a:ext>
            </a:extLst>
          </p:cNvPr>
          <p:cNvSpPr txBox="1"/>
          <p:nvPr/>
        </p:nvSpPr>
        <p:spPr>
          <a:xfrm>
            <a:off x="424075" y="2725311"/>
            <a:ext cx="30155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u="sng" dirty="0"/>
              <a:t>Case 1) </a:t>
            </a:r>
            <a:r>
              <a:rPr lang="ko-KR" altLang="en-US" sz="1200" u="sng" dirty="0"/>
              <a:t>한 개의 지표가 </a:t>
            </a:r>
            <a:r>
              <a:rPr lang="en-US" altLang="ko-KR" sz="1200" u="sng" dirty="0"/>
              <a:t>50% </a:t>
            </a:r>
            <a:r>
              <a:rPr lang="ko-KR" altLang="en-US" sz="1200" u="sng" dirty="0"/>
              <a:t>이상인 경우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507E9B-5DA6-4398-28DA-D24250F46403}"/>
              </a:ext>
            </a:extLst>
          </p:cNvPr>
          <p:cNvSpPr txBox="1"/>
          <p:nvPr/>
        </p:nvSpPr>
        <p:spPr>
          <a:xfrm>
            <a:off x="424075" y="4194710"/>
            <a:ext cx="3070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u="sng" dirty="0"/>
              <a:t>Case 2) </a:t>
            </a:r>
            <a:r>
              <a:rPr lang="ko-KR" altLang="en-US" sz="1200" u="sng" dirty="0"/>
              <a:t>세 개 지표 모두 </a:t>
            </a:r>
            <a:r>
              <a:rPr lang="en-US" altLang="ko-KR" sz="1200" u="sng" dirty="0"/>
              <a:t>50% </a:t>
            </a:r>
            <a:r>
              <a:rPr lang="ko-KR" altLang="en-US" sz="1200" u="sng" dirty="0"/>
              <a:t>미만인 경우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836F27-E3E6-CAC9-941E-B7A270CD911B}"/>
              </a:ext>
            </a:extLst>
          </p:cNvPr>
          <p:cNvSpPr txBox="1"/>
          <p:nvPr/>
        </p:nvSpPr>
        <p:spPr>
          <a:xfrm>
            <a:off x="424075" y="5563746"/>
            <a:ext cx="31085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u="sng" dirty="0"/>
              <a:t>Case 3) </a:t>
            </a:r>
            <a:r>
              <a:rPr lang="ko-KR" altLang="en-US" sz="1200" u="sng" dirty="0"/>
              <a:t>세 개 지표 모두 동일</a:t>
            </a:r>
            <a:r>
              <a:rPr lang="en-US" altLang="ko-KR" sz="1200" u="sng" dirty="0"/>
              <a:t>(33%)</a:t>
            </a:r>
            <a:r>
              <a:rPr lang="ko-KR" altLang="en-US" sz="1200" u="sng" dirty="0"/>
              <a:t>한 경우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3C241E-7C98-A1B3-A59C-C7AD473477B5}"/>
              </a:ext>
            </a:extLst>
          </p:cNvPr>
          <p:cNvSpPr txBox="1"/>
          <p:nvPr/>
        </p:nvSpPr>
        <p:spPr>
          <a:xfrm>
            <a:off x="6287691" y="2831538"/>
            <a:ext cx="30155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u="sng" dirty="0"/>
              <a:t>Case 1) </a:t>
            </a:r>
            <a:r>
              <a:rPr lang="ko-KR" altLang="en-US" sz="1200" u="sng" dirty="0"/>
              <a:t>한 개의 지표가 </a:t>
            </a:r>
            <a:r>
              <a:rPr lang="en-US" altLang="ko-KR" sz="1200" u="sng" dirty="0"/>
              <a:t>50% </a:t>
            </a:r>
            <a:r>
              <a:rPr lang="ko-KR" altLang="en-US" sz="1200" u="sng" dirty="0"/>
              <a:t>이상인 경우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7D54AA-E9FB-C6A9-42BE-91AA35AF3280}"/>
              </a:ext>
            </a:extLst>
          </p:cNvPr>
          <p:cNvSpPr txBox="1"/>
          <p:nvPr/>
        </p:nvSpPr>
        <p:spPr>
          <a:xfrm>
            <a:off x="6320268" y="4273267"/>
            <a:ext cx="2653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u="sng" dirty="0"/>
              <a:t>Case 2) </a:t>
            </a:r>
            <a:r>
              <a:rPr lang="ko-KR" altLang="en-US" sz="1200" u="sng" dirty="0"/>
              <a:t>두 개의 지표가 </a:t>
            </a:r>
            <a:r>
              <a:rPr lang="en-US" altLang="ko-KR" sz="1200" u="sng" dirty="0"/>
              <a:t>50%</a:t>
            </a:r>
            <a:r>
              <a:rPr lang="ko-KR" altLang="en-US" sz="1200" u="sng" dirty="0"/>
              <a:t>인 경우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71FA83-72ED-33A8-E919-B22D8BE0970C}"/>
              </a:ext>
            </a:extLst>
          </p:cNvPr>
          <p:cNvSpPr txBox="1"/>
          <p:nvPr/>
        </p:nvSpPr>
        <p:spPr>
          <a:xfrm>
            <a:off x="6363757" y="4483587"/>
            <a:ext cx="2121350" cy="4721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ko-KR" sz="1200" dirty="0"/>
              <a:t>Ideal = 50 / Fast 50</a:t>
            </a:r>
            <a:r>
              <a:rPr lang="ko-KR" altLang="en-US" sz="1200" dirty="0"/>
              <a:t>이면서</a:t>
            </a:r>
            <a:r>
              <a:rPr lang="en-US" altLang="ko-KR" sz="1200" dirty="0"/>
              <a:t>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FF42D0-08BD-75EF-93AE-A1ED80BAA660}"/>
              </a:ext>
            </a:extLst>
          </p:cNvPr>
          <p:cNvSpPr txBox="1"/>
          <p:nvPr/>
        </p:nvSpPr>
        <p:spPr>
          <a:xfrm>
            <a:off x="452673" y="6016516"/>
            <a:ext cx="2294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Ideal = 33 / Fast 33 / Slow 33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9843AD-6DEB-834B-8DD2-58F73D87523F}"/>
              </a:ext>
            </a:extLst>
          </p:cNvPr>
          <p:cNvSpPr txBox="1"/>
          <p:nvPr/>
        </p:nvSpPr>
        <p:spPr>
          <a:xfrm>
            <a:off x="452673" y="3111892"/>
            <a:ext cx="19127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Ideal = 50% </a:t>
            </a:r>
            <a:r>
              <a:rPr lang="ko-KR" altLang="en-US" sz="1200" dirty="0"/>
              <a:t>이상인 경우</a:t>
            </a:r>
            <a:endParaRPr lang="en-US" altLang="ko-KR" sz="1200" dirty="0"/>
          </a:p>
          <a:p>
            <a:r>
              <a:rPr lang="en-US" altLang="ko-KR" sz="1200" dirty="0"/>
              <a:t>Fast = 50% </a:t>
            </a:r>
            <a:r>
              <a:rPr lang="ko-KR" altLang="en-US" sz="1200" dirty="0"/>
              <a:t>이상인 경우</a:t>
            </a:r>
            <a:endParaRPr lang="en-US" altLang="ko-KR" sz="1200" dirty="0"/>
          </a:p>
          <a:p>
            <a:r>
              <a:rPr lang="en-US" altLang="ko-KR" sz="1200" dirty="0"/>
              <a:t>Slow = 50% </a:t>
            </a:r>
            <a:r>
              <a:rPr lang="ko-KR" altLang="en-US" sz="1200" dirty="0"/>
              <a:t>이상인 경우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E80434-F16D-5510-AFF0-460D0F3E4097}"/>
              </a:ext>
            </a:extLst>
          </p:cNvPr>
          <p:cNvSpPr txBox="1"/>
          <p:nvPr/>
        </p:nvSpPr>
        <p:spPr>
          <a:xfrm>
            <a:off x="452673" y="4582377"/>
            <a:ext cx="10342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Ideal = 40%</a:t>
            </a:r>
          </a:p>
          <a:p>
            <a:r>
              <a:rPr lang="en-US" altLang="ko-KR" sz="1200" dirty="0"/>
              <a:t>Fast = 30%</a:t>
            </a:r>
          </a:p>
          <a:p>
            <a:r>
              <a:rPr lang="en-US" altLang="ko-KR" sz="1200" dirty="0"/>
              <a:t>Slow = 30%</a:t>
            </a:r>
            <a:endParaRPr lang="ko-KR" altLang="en-US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5AC976-C90D-9814-F8CB-FB9CEDA16E99}"/>
              </a:ext>
            </a:extLst>
          </p:cNvPr>
          <p:cNvSpPr txBox="1"/>
          <p:nvPr/>
        </p:nvSpPr>
        <p:spPr>
          <a:xfrm>
            <a:off x="3103901" y="6018826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u="sng" dirty="0">
                <a:solidFill>
                  <a:srgbClr val="7030A0"/>
                </a:solidFill>
              </a:rPr>
              <a:t>일관성이 없음</a:t>
            </a:r>
          </a:p>
        </p:txBody>
      </p:sp>
      <p:sp>
        <p:nvSpPr>
          <p:cNvPr id="18" name="화살표: 오른쪽 17">
            <a:extLst>
              <a:ext uri="{FF2B5EF4-FFF2-40B4-BE49-F238E27FC236}">
                <a16:creationId xmlns:a16="http://schemas.microsoft.com/office/drawing/2014/main" id="{1A039135-E929-B3CC-283B-578D72895311}"/>
              </a:ext>
            </a:extLst>
          </p:cNvPr>
          <p:cNvSpPr/>
          <p:nvPr/>
        </p:nvSpPr>
        <p:spPr>
          <a:xfrm>
            <a:off x="2792412" y="6049041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156F55-16CA-1C65-0B7F-63FA49C79DEE}"/>
              </a:ext>
            </a:extLst>
          </p:cNvPr>
          <p:cNvSpPr txBox="1"/>
          <p:nvPr/>
        </p:nvSpPr>
        <p:spPr>
          <a:xfrm>
            <a:off x="2540224" y="4706732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u="sng" dirty="0">
                <a:solidFill>
                  <a:srgbClr val="7030A0"/>
                </a:solidFill>
              </a:rPr>
              <a:t>일관성이 없음</a:t>
            </a:r>
          </a:p>
        </p:txBody>
      </p:sp>
      <p:sp>
        <p:nvSpPr>
          <p:cNvPr id="20" name="화살표: 오른쪽 19">
            <a:extLst>
              <a:ext uri="{FF2B5EF4-FFF2-40B4-BE49-F238E27FC236}">
                <a16:creationId xmlns:a16="http://schemas.microsoft.com/office/drawing/2014/main" id="{8BBA9085-3BEF-8562-4D59-0847B84E905B}"/>
              </a:ext>
            </a:extLst>
          </p:cNvPr>
          <p:cNvSpPr/>
          <p:nvPr/>
        </p:nvSpPr>
        <p:spPr>
          <a:xfrm>
            <a:off x="2147786" y="4739257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73F923-8814-6CAA-71DE-B6D6B8CD6B44}"/>
              </a:ext>
            </a:extLst>
          </p:cNvPr>
          <p:cNvSpPr txBox="1"/>
          <p:nvPr/>
        </p:nvSpPr>
        <p:spPr>
          <a:xfrm>
            <a:off x="2854500" y="3262819"/>
            <a:ext cx="2464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u="sng" dirty="0">
                <a:solidFill>
                  <a:srgbClr val="7030A0"/>
                </a:solidFill>
              </a:rPr>
              <a:t>50% </a:t>
            </a:r>
            <a:r>
              <a:rPr lang="ko-KR" altLang="en-US" sz="1200" b="1" u="sng" dirty="0">
                <a:solidFill>
                  <a:srgbClr val="7030A0"/>
                </a:solidFill>
              </a:rPr>
              <a:t>이상 넘은 지표로 평가 결정</a:t>
            </a:r>
          </a:p>
        </p:txBody>
      </p:sp>
      <p:sp>
        <p:nvSpPr>
          <p:cNvPr id="22" name="화살표: 오른쪽 21">
            <a:extLst>
              <a:ext uri="{FF2B5EF4-FFF2-40B4-BE49-F238E27FC236}">
                <a16:creationId xmlns:a16="http://schemas.microsoft.com/office/drawing/2014/main" id="{AD8490BE-E2C9-4F92-CCE2-D011E98EF3F2}"/>
              </a:ext>
            </a:extLst>
          </p:cNvPr>
          <p:cNvSpPr/>
          <p:nvPr/>
        </p:nvSpPr>
        <p:spPr>
          <a:xfrm>
            <a:off x="2543011" y="3293034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B88856-A83D-8BB9-8E60-BAD8D50D0C01}"/>
              </a:ext>
            </a:extLst>
          </p:cNvPr>
          <p:cNvSpPr txBox="1"/>
          <p:nvPr/>
        </p:nvSpPr>
        <p:spPr>
          <a:xfrm>
            <a:off x="10864119" y="5234124"/>
            <a:ext cx="12519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u="sng" dirty="0">
                <a:solidFill>
                  <a:srgbClr val="7030A0"/>
                </a:solidFill>
              </a:rPr>
              <a:t>빠름</a:t>
            </a:r>
            <a:r>
              <a:rPr lang="en-US" altLang="ko-KR" sz="1200" b="1" u="sng" dirty="0">
                <a:solidFill>
                  <a:srgbClr val="7030A0"/>
                </a:solidFill>
              </a:rPr>
              <a:t>(Fast)</a:t>
            </a:r>
            <a:r>
              <a:rPr lang="ko-KR" altLang="en-US" sz="1200" b="1" u="sng" dirty="0">
                <a:solidFill>
                  <a:srgbClr val="7030A0"/>
                </a:solidFill>
              </a:rPr>
              <a:t> 판정</a:t>
            </a:r>
          </a:p>
        </p:txBody>
      </p:sp>
      <p:sp>
        <p:nvSpPr>
          <p:cNvPr id="24" name="화살표: 오른쪽 23">
            <a:extLst>
              <a:ext uri="{FF2B5EF4-FFF2-40B4-BE49-F238E27FC236}">
                <a16:creationId xmlns:a16="http://schemas.microsoft.com/office/drawing/2014/main" id="{6177D588-F561-7C93-2005-712362591BB6}"/>
              </a:ext>
            </a:extLst>
          </p:cNvPr>
          <p:cNvSpPr/>
          <p:nvPr/>
        </p:nvSpPr>
        <p:spPr>
          <a:xfrm>
            <a:off x="10531967" y="5257344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화살표: 오른쪽 26">
            <a:extLst>
              <a:ext uri="{FF2B5EF4-FFF2-40B4-BE49-F238E27FC236}">
                <a16:creationId xmlns:a16="http://schemas.microsoft.com/office/drawing/2014/main" id="{0E11D085-2DC3-1621-F31F-5FF1EAEDEBA6}"/>
              </a:ext>
            </a:extLst>
          </p:cNvPr>
          <p:cNvSpPr/>
          <p:nvPr/>
        </p:nvSpPr>
        <p:spPr>
          <a:xfrm>
            <a:off x="8314474" y="3457286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5501953-930A-AEFD-325C-67FB312CFFFF}"/>
              </a:ext>
            </a:extLst>
          </p:cNvPr>
          <p:cNvSpPr txBox="1"/>
          <p:nvPr/>
        </p:nvSpPr>
        <p:spPr>
          <a:xfrm>
            <a:off x="6281265" y="3268316"/>
            <a:ext cx="19127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Ideal = 50% </a:t>
            </a:r>
            <a:r>
              <a:rPr lang="ko-KR" altLang="en-US" sz="1200" dirty="0"/>
              <a:t>이상인 경우</a:t>
            </a:r>
            <a:endParaRPr lang="en-US" altLang="ko-KR" sz="1200" dirty="0"/>
          </a:p>
          <a:p>
            <a:r>
              <a:rPr lang="en-US" altLang="ko-KR" sz="1200" dirty="0"/>
              <a:t>Fast = 50% </a:t>
            </a:r>
            <a:r>
              <a:rPr lang="ko-KR" altLang="en-US" sz="1200" dirty="0"/>
              <a:t>이상인 경우</a:t>
            </a:r>
            <a:endParaRPr lang="en-US" altLang="ko-KR" sz="1200" dirty="0"/>
          </a:p>
          <a:p>
            <a:r>
              <a:rPr lang="en-US" altLang="ko-KR" sz="1200" dirty="0"/>
              <a:t>Slow = 50% </a:t>
            </a:r>
            <a:r>
              <a:rPr lang="ko-KR" altLang="en-US" sz="1200" dirty="0"/>
              <a:t>이상인 경우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CA0FB33-F89D-0A29-FDFC-22F74BD3CD6F}"/>
              </a:ext>
            </a:extLst>
          </p:cNvPr>
          <p:cNvSpPr txBox="1"/>
          <p:nvPr/>
        </p:nvSpPr>
        <p:spPr>
          <a:xfrm>
            <a:off x="8683092" y="3457286"/>
            <a:ext cx="2464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u="sng" dirty="0">
                <a:solidFill>
                  <a:srgbClr val="7030A0"/>
                </a:solidFill>
              </a:rPr>
              <a:t>50% </a:t>
            </a:r>
            <a:r>
              <a:rPr lang="ko-KR" altLang="en-US" sz="1200" b="1" u="sng" dirty="0">
                <a:solidFill>
                  <a:srgbClr val="7030A0"/>
                </a:solidFill>
              </a:rPr>
              <a:t>이상 넘은 지표로 평가 결정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BBCD745A-C7AC-99A9-C9CF-C88C0C3AC106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1002483B-4229-F2C3-40FA-70FAB5B23F76}"/>
              </a:ext>
            </a:extLst>
          </p:cNvPr>
          <p:cNvCxnSpPr/>
          <p:nvPr/>
        </p:nvCxnSpPr>
        <p:spPr>
          <a:xfrm>
            <a:off x="5866646" y="1295148"/>
            <a:ext cx="0" cy="53181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BF8E0C2-8523-065A-B466-46485F4A1057}"/>
              </a:ext>
            </a:extLst>
          </p:cNvPr>
          <p:cNvSpPr txBox="1"/>
          <p:nvPr/>
        </p:nvSpPr>
        <p:spPr>
          <a:xfrm>
            <a:off x="8643177" y="5674036"/>
            <a:ext cx="13083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u="sng" dirty="0">
                <a:solidFill>
                  <a:srgbClr val="7030A0"/>
                </a:solidFill>
              </a:rPr>
              <a:t>느림</a:t>
            </a:r>
            <a:r>
              <a:rPr lang="en-US" altLang="ko-KR" sz="1200" b="1" u="sng" dirty="0">
                <a:solidFill>
                  <a:srgbClr val="7030A0"/>
                </a:solidFill>
              </a:rPr>
              <a:t>(Slow)</a:t>
            </a:r>
            <a:r>
              <a:rPr lang="ko-KR" altLang="en-US" sz="1200" b="1" u="sng" dirty="0">
                <a:solidFill>
                  <a:srgbClr val="7030A0"/>
                </a:solidFill>
              </a:rPr>
              <a:t> 판정</a:t>
            </a:r>
          </a:p>
        </p:txBody>
      </p:sp>
      <p:sp>
        <p:nvSpPr>
          <p:cNvPr id="25" name="화살표: 오른쪽 24">
            <a:extLst>
              <a:ext uri="{FF2B5EF4-FFF2-40B4-BE49-F238E27FC236}">
                <a16:creationId xmlns:a16="http://schemas.microsoft.com/office/drawing/2014/main" id="{99981947-F06F-E6D9-65D0-8FB215FE6785}"/>
              </a:ext>
            </a:extLst>
          </p:cNvPr>
          <p:cNvSpPr/>
          <p:nvPr/>
        </p:nvSpPr>
        <p:spPr>
          <a:xfrm>
            <a:off x="8197940" y="5697256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C4814D-4FB5-6968-4EFE-EC7F57A461E9}"/>
              </a:ext>
            </a:extLst>
          </p:cNvPr>
          <p:cNvSpPr txBox="1"/>
          <p:nvPr/>
        </p:nvSpPr>
        <p:spPr>
          <a:xfrm>
            <a:off x="8643177" y="6143064"/>
            <a:ext cx="16113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u="sng" dirty="0">
                <a:solidFill>
                  <a:srgbClr val="7030A0"/>
                </a:solidFill>
              </a:rPr>
              <a:t>‘</a:t>
            </a:r>
            <a:r>
              <a:rPr lang="ko-KR" altLang="en-US" sz="1200" b="1" u="sng" dirty="0">
                <a:solidFill>
                  <a:srgbClr val="7030A0"/>
                </a:solidFill>
              </a:rPr>
              <a:t>일관성이 없음</a:t>
            </a:r>
            <a:r>
              <a:rPr lang="en-US" altLang="ko-KR" sz="1200" b="1" u="sng" dirty="0">
                <a:solidFill>
                  <a:srgbClr val="7030A0"/>
                </a:solidFill>
              </a:rPr>
              <a:t>’</a:t>
            </a:r>
            <a:r>
              <a:rPr lang="ko-KR" altLang="en-US" sz="1200" b="1" u="sng" dirty="0">
                <a:solidFill>
                  <a:srgbClr val="7030A0"/>
                </a:solidFill>
              </a:rPr>
              <a:t> 판정</a:t>
            </a:r>
          </a:p>
        </p:txBody>
      </p:sp>
      <p:sp>
        <p:nvSpPr>
          <p:cNvPr id="31" name="화살표: 오른쪽 30">
            <a:extLst>
              <a:ext uri="{FF2B5EF4-FFF2-40B4-BE49-F238E27FC236}">
                <a16:creationId xmlns:a16="http://schemas.microsoft.com/office/drawing/2014/main" id="{7205D5F9-02A8-0DA4-86AC-AA0B82058444}"/>
              </a:ext>
            </a:extLst>
          </p:cNvPr>
          <p:cNvSpPr/>
          <p:nvPr/>
        </p:nvSpPr>
        <p:spPr>
          <a:xfrm>
            <a:off x="8197940" y="6166284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651C58CE-743E-2BB4-39A4-D4DB9DF5AB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54" t="78552" r="5198" b="3029"/>
          <a:stretch/>
        </p:blipFill>
        <p:spPr>
          <a:xfrm>
            <a:off x="2910397" y="1598445"/>
            <a:ext cx="2592375" cy="776175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075C4457-71E7-84CE-46F4-92EBBA8CD5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21" t="79128" r="5387" b="3200"/>
          <a:stretch/>
        </p:blipFill>
        <p:spPr>
          <a:xfrm>
            <a:off x="8794122" y="1569192"/>
            <a:ext cx="2888054" cy="8463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84A43CD-54C6-C009-FCC1-E35816A10BE8}"/>
              </a:ext>
            </a:extLst>
          </p:cNvPr>
          <p:cNvSpPr txBox="1"/>
          <p:nvPr/>
        </p:nvSpPr>
        <p:spPr>
          <a:xfrm>
            <a:off x="6414657" y="5941730"/>
            <a:ext cx="1565108" cy="4721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ko-KR" sz="1200" dirty="0"/>
              <a:t>Fast = 50 / Slow 50</a:t>
            </a:r>
            <a:endParaRPr lang="ko-KR" altLang="en-US" sz="12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65800B0-7448-97B5-D77D-B686BA0126FE}"/>
              </a:ext>
            </a:extLst>
          </p:cNvPr>
          <p:cNvSpPr txBox="1"/>
          <p:nvPr/>
        </p:nvSpPr>
        <p:spPr>
          <a:xfrm>
            <a:off x="6363757" y="5491676"/>
            <a:ext cx="1628972" cy="4721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ko-KR" sz="1200" dirty="0"/>
              <a:t>Ideal = 50 / Slow 50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3464EDA-FAB5-2467-C508-99CFDA696B65}"/>
              </a:ext>
            </a:extLst>
          </p:cNvPr>
          <p:cNvSpPr txBox="1"/>
          <p:nvPr/>
        </p:nvSpPr>
        <p:spPr>
          <a:xfrm>
            <a:off x="6966875" y="4801498"/>
            <a:ext cx="3060710" cy="4721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ko-KR" sz="1200" dirty="0"/>
              <a:t>1.0~1.5m</a:t>
            </a:r>
            <a:r>
              <a:rPr lang="ko-KR" altLang="en-US" sz="1200" dirty="0"/>
              <a:t>에 </a:t>
            </a:r>
            <a:r>
              <a:rPr lang="en-US" altLang="ko-KR" sz="1200" dirty="0"/>
              <a:t>Fast </a:t>
            </a:r>
            <a:r>
              <a:rPr lang="ko-KR" altLang="en-US" sz="1200" dirty="0"/>
              <a:t>비중이 </a:t>
            </a:r>
            <a:r>
              <a:rPr lang="en-US" altLang="ko-KR" sz="1200" dirty="0"/>
              <a:t>50% </a:t>
            </a:r>
            <a:r>
              <a:rPr lang="ko-KR" altLang="en-US" sz="1200" dirty="0"/>
              <a:t>초과한 경우</a:t>
            </a:r>
            <a:endParaRPr lang="en-US" altLang="ko-KR" sz="12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D50CA01-B39B-FEA1-40EA-09A75CC18545}"/>
              </a:ext>
            </a:extLst>
          </p:cNvPr>
          <p:cNvSpPr txBox="1"/>
          <p:nvPr/>
        </p:nvSpPr>
        <p:spPr>
          <a:xfrm>
            <a:off x="6966875" y="5234124"/>
            <a:ext cx="3576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1.0~1.5m</a:t>
            </a:r>
            <a:r>
              <a:rPr lang="ko-KR" altLang="en-US" sz="1200" dirty="0"/>
              <a:t>에 </a:t>
            </a:r>
            <a:r>
              <a:rPr lang="en-US" altLang="ko-KR" sz="1200" dirty="0"/>
              <a:t>Fast </a:t>
            </a:r>
            <a:r>
              <a:rPr lang="ko-KR" altLang="en-US" sz="1200" dirty="0"/>
              <a:t>비중이 </a:t>
            </a:r>
            <a:r>
              <a:rPr lang="en-US" altLang="ko-KR" sz="1200" dirty="0"/>
              <a:t>50% </a:t>
            </a:r>
            <a:r>
              <a:rPr lang="ko-KR" altLang="en-US" sz="1200" dirty="0"/>
              <a:t>초과하지 않은 경우</a:t>
            </a:r>
            <a:endParaRPr lang="en-US" altLang="ko-KR" sz="12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4C23ABF-F60A-90BD-7020-08442F5B4B76}"/>
              </a:ext>
            </a:extLst>
          </p:cNvPr>
          <p:cNvSpPr txBox="1"/>
          <p:nvPr/>
        </p:nvSpPr>
        <p:spPr>
          <a:xfrm>
            <a:off x="10467953" y="4971040"/>
            <a:ext cx="14654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u="sng" dirty="0">
                <a:solidFill>
                  <a:srgbClr val="7030A0"/>
                </a:solidFill>
              </a:rPr>
              <a:t>적절함</a:t>
            </a:r>
            <a:r>
              <a:rPr lang="en-US" altLang="ko-KR" sz="1200" b="1" u="sng" dirty="0">
                <a:solidFill>
                  <a:srgbClr val="7030A0"/>
                </a:solidFill>
              </a:rPr>
              <a:t>(ideal)</a:t>
            </a:r>
            <a:r>
              <a:rPr lang="ko-KR" altLang="en-US" sz="1200" b="1" u="sng" dirty="0">
                <a:solidFill>
                  <a:srgbClr val="7030A0"/>
                </a:solidFill>
              </a:rPr>
              <a:t> 판정</a:t>
            </a:r>
          </a:p>
        </p:txBody>
      </p:sp>
      <p:sp>
        <p:nvSpPr>
          <p:cNvPr id="45" name="화살표: 오른쪽 44">
            <a:extLst>
              <a:ext uri="{FF2B5EF4-FFF2-40B4-BE49-F238E27FC236}">
                <a16:creationId xmlns:a16="http://schemas.microsoft.com/office/drawing/2014/main" id="{8BA1FB93-6171-BB63-B88A-6098AC8D3F81}"/>
              </a:ext>
            </a:extLst>
          </p:cNvPr>
          <p:cNvSpPr/>
          <p:nvPr/>
        </p:nvSpPr>
        <p:spPr>
          <a:xfrm>
            <a:off x="10135801" y="4994260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8019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8905C36D-D31D-4272-19BB-1AA66CE92B90}"/>
              </a:ext>
            </a:extLst>
          </p:cNvPr>
          <p:cNvSpPr/>
          <p:nvPr/>
        </p:nvSpPr>
        <p:spPr>
          <a:xfrm>
            <a:off x="4260983" y="796224"/>
            <a:ext cx="5507706" cy="5776592"/>
          </a:xfrm>
          <a:prstGeom prst="rect">
            <a:avLst/>
          </a:prstGeom>
          <a:solidFill>
            <a:srgbClr val="7030A0">
              <a:alpha val="10196"/>
            </a:srgbClr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73C44F7-D695-2BDB-FE11-6C1B88C27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CABAF34D-3ADE-A916-9B0D-BB7CA3A62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속도경향</a:t>
            </a:r>
            <a:r>
              <a:rPr lang="en-US" altLang="ko-KR" dirty="0"/>
              <a:t> </a:t>
            </a:r>
            <a:r>
              <a:rPr lang="ko-KR" altLang="en-US" dirty="0"/>
              <a:t>평가 로직</a:t>
            </a:r>
            <a:r>
              <a:rPr lang="en-US" altLang="ko-KR" dirty="0"/>
              <a:t>(AS-IS)</a:t>
            </a:r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CF39BC1-233A-8513-3A2A-EB26A2F4497D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4EF5E2-3C40-5B45-9123-F9B789A923A8}"/>
              </a:ext>
            </a:extLst>
          </p:cNvPr>
          <p:cNvSpPr txBox="1"/>
          <p:nvPr/>
        </p:nvSpPr>
        <p:spPr>
          <a:xfrm>
            <a:off x="6512134" y="619923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rgbClr val="7030A0"/>
                </a:solidFill>
              </a:rPr>
              <a:t>판정영역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FACAE9F-F9B8-498D-9C75-C44E8BBA1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29" y="925167"/>
            <a:ext cx="8809334" cy="523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891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CCCD3DE2-0E21-0E5E-D7B0-D6E7ED836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FA69611-9AED-02CF-061E-0EDE16B0C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사례 케이스 </a:t>
            </a:r>
            <a:r>
              <a:rPr lang="en-US" altLang="ko-KR" dirty="0"/>
              <a:t>1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C6F4CD6-C5BB-E29A-8B6B-F6B3284B6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9" y="769546"/>
            <a:ext cx="6032761" cy="328640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C9D4033-D8F9-CB9B-C213-FA09AA06C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357" y="3516303"/>
            <a:ext cx="5626857" cy="3205172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0E74B22F-412B-CE84-D813-83F4939B90BF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2710B56-066F-6ECB-BA1D-42BDC807421F}"/>
              </a:ext>
            </a:extLst>
          </p:cNvPr>
          <p:cNvSpPr/>
          <p:nvPr/>
        </p:nvSpPr>
        <p:spPr>
          <a:xfrm>
            <a:off x="3860787" y="3362509"/>
            <a:ext cx="2172831" cy="67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918330D9-F845-BA1A-94B0-14A5458A78C5}"/>
              </a:ext>
            </a:extLst>
          </p:cNvPr>
          <p:cNvCxnSpPr>
            <a:cxnSpLocks/>
            <a:stCxn id="6" idx="2"/>
            <a:endCxn id="7" idx="1"/>
          </p:cNvCxnSpPr>
          <p:nvPr/>
        </p:nvCxnSpPr>
        <p:spPr>
          <a:xfrm rot="16200000" flipH="1">
            <a:off x="5080756" y="3905287"/>
            <a:ext cx="1080049" cy="1347154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D81EE70-FEBD-CB33-A7E2-E214FDD22CEB}"/>
              </a:ext>
            </a:extLst>
          </p:cNvPr>
          <p:cNvSpPr txBox="1"/>
          <p:nvPr/>
        </p:nvSpPr>
        <p:spPr>
          <a:xfrm>
            <a:off x="1517883" y="4946536"/>
            <a:ext cx="33301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Ideal-Fast </a:t>
            </a:r>
            <a:r>
              <a:rPr lang="ko-KR" altLang="en-US" dirty="0"/>
              <a:t>비중이 유사한 경우</a:t>
            </a:r>
            <a:r>
              <a:rPr lang="en-US" altLang="ko-KR" dirty="0"/>
              <a:t>,</a:t>
            </a:r>
          </a:p>
          <a:p>
            <a:r>
              <a:rPr lang="en-US" altLang="ko-KR" dirty="0"/>
              <a:t>Bad </a:t>
            </a:r>
            <a:r>
              <a:rPr lang="ko-KR" altLang="en-US" dirty="0"/>
              <a:t>평가가 맞을까</a:t>
            </a:r>
            <a:r>
              <a:rPr lang="en-US" altLang="ko-KR" dirty="0"/>
              <a:t>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72546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034F9E1-2571-2231-C9E4-5DC530EE1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7D5ED8B3-27F0-2878-DAE6-2E2F04A68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사례 케이스 </a:t>
            </a:r>
            <a:r>
              <a:rPr lang="en-US" altLang="ko-KR" dirty="0"/>
              <a:t>2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65B83F6-FD8A-9E09-1764-B9ABB02A8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22" y="776412"/>
            <a:ext cx="6113440" cy="324548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EEB47B8-989A-699A-DE15-747CCBE16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6663" y="3429000"/>
            <a:ext cx="5515450" cy="3174779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A6D6AC79-1611-9255-E9CD-4EBD6A599833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968C408-6EC0-4615-8487-B1D8692E420F}"/>
              </a:ext>
            </a:extLst>
          </p:cNvPr>
          <p:cNvSpPr/>
          <p:nvPr/>
        </p:nvSpPr>
        <p:spPr>
          <a:xfrm>
            <a:off x="4031759" y="3293274"/>
            <a:ext cx="2184903" cy="7286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1E57902E-D904-EF76-DB09-76F18597F677}"/>
              </a:ext>
            </a:extLst>
          </p:cNvPr>
          <p:cNvCxnSpPr>
            <a:cxnSpLocks/>
            <a:stCxn id="6" idx="2"/>
            <a:endCxn id="7" idx="1"/>
          </p:cNvCxnSpPr>
          <p:nvPr/>
        </p:nvCxnSpPr>
        <p:spPr>
          <a:xfrm rot="16200000" flipH="1">
            <a:off x="5173192" y="3972919"/>
            <a:ext cx="994490" cy="109245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1EB9D56-EF87-E39C-1602-788FE17507C8}"/>
              </a:ext>
            </a:extLst>
          </p:cNvPr>
          <p:cNvSpPr txBox="1"/>
          <p:nvPr/>
        </p:nvSpPr>
        <p:spPr>
          <a:xfrm>
            <a:off x="888595" y="4866072"/>
            <a:ext cx="4452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Ideal-Fast </a:t>
            </a:r>
            <a:r>
              <a:rPr lang="ko-KR" altLang="en-US" dirty="0"/>
              <a:t>비중이 유사하지만</a:t>
            </a:r>
            <a:r>
              <a:rPr lang="en-US" altLang="ko-KR" dirty="0"/>
              <a:t>,</a:t>
            </a:r>
          </a:p>
          <a:p>
            <a:r>
              <a:rPr lang="en-US" altLang="ko-KR" dirty="0"/>
              <a:t>Fast </a:t>
            </a:r>
            <a:r>
              <a:rPr lang="ko-KR" altLang="en-US" dirty="0"/>
              <a:t>최대치가 많은 경우 </a:t>
            </a:r>
            <a:r>
              <a:rPr lang="en-US" altLang="ko-KR" dirty="0"/>
              <a:t>Good</a:t>
            </a:r>
            <a:r>
              <a:rPr lang="ko-KR" altLang="en-US" dirty="0"/>
              <a:t>이 맞을까</a:t>
            </a:r>
            <a:r>
              <a:rPr lang="en-US" altLang="ko-K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38051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E8FA39E-B09B-493D-6298-CF42937E8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C78E6478-008C-F9CF-2A44-1E1276E52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사례 케이스 </a:t>
            </a:r>
            <a:r>
              <a:rPr lang="en-US" altLang="ko-KR" dirty="0"/>
              <a:t>3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82D7FC9-69F4-0368-6E14-BC6319547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59" y="815236"/>
            <a:ext cx="6080511" cy="329009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C28DE31-A2CB-37B6-B619-698095DE9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479" y="3511905"/>
            <a:ext cx="5713213" cy="320719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567FCCE0-7A67-6572-F674-DC9863F1CAD4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AAC7273-034E-1FBD-0FC4-242E09FC8AF6}"/>
              </a:ext>
            </a:extLst>
          </p:cNvPr>
          <p:cNvSpPr/>
          <p:nvPr/>
        </p:nvSpPr>
        <p:spPr>
          <a:xfrm>
            <a:off x="4019739" y="3429000"/>
            <a:ext cx="2172831" cy="67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연결선: 꺾임 8">
            <a:extLst>
              <a:ext uri="{FF2B5EF4-FFF2-40B4-BE49-F238E27FC236}">
                <a16:creationId xmlns:a16="http://schemas.microsoft.com/office/drawing/2014/main" id="{29E3241D-90D5-ECBC-1706-94446E7D529D}"/>
              </a:ext>
            </a:extLst>
          </p:cNvPr>
          <p:cNvCxnSpPr>
            <a:cxnSpLocks/>
            <a:stCxn id="6" idx="2"/>
            <a:endCxn id="7" idx="1"/>
          </p:cNvCxnSpPr>
          <p:nvPr/>
        </p:nvCxnSpPr>
        <p:spPr>
          <a:xfrm rot="16200000" flipH="1">
            <a:off x="5221233" y="3990253"/>
            <a:ext cx="1010169" cy="1240324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AC73887-3F90-B6FD-91FE-0FC288087415}"/>
              </a:ext>
            </a:extLst>
          </p:cNvPr>
          <p:cNvSpPr txBox="1"/>
          <p:nvPr/>
        </p:nvSpPr>
        <p:spPr>
          <a:xfrm>
            <a:off x="1907283" y="4908552"/>
            <a:ext cx="29594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속도 최대값을 넘은 </a:t>
            </a:r>
            <a:r>
              <a:rPr lang="en-US" altLang="ko-KR" dirty="0"/>
              <a:t>Fast</a:t>
            </a:r>
            <a:r>
              <a:rPr lang="ko-KR" altLang="en-US" dirty="0"/>
              <a:t>가</a:t>
            </a:r>
            <a:endParaRPr lang="en-US" altLang="ko-KR" dirty="0"/>
          </a:p>
          <a:p>
            <a:r>
              <a:rPr lang="ko-KR" altLang="en-US" dirty="0"/>
              <a:t>정말 </a:t>
            </a:r>
            <a:r>
              <a:rPr lang="en-US" altLang="ko-KR" dirty="0"/>
              <a:t>Good </a:t>
            </a:r>
            <a:r>
              <a:rPr lang="ko-KR" altLang="en-US" dirty="0"/>
              <a:t>평가가 맞을까</a:t>
            </a:r>
            <a:r>
              <a:rPr lang="en-US" altLang="ko-KR" dirty="0"/>
              <a:t>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43995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FADE2428-AB11-7D1F-70DA-6EFFC3FB5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18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D4734A09-49E6-2618-7C76-D26829C44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정책정의</a:t>
            </a:r>
            <a:r>
              <a:rPr lang="en-US" altLang="ko-KR" dirty="0"/>
              <a:t>(TO-BE)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583456-E3D7-45E1-665B-548ABCB02D6B}"/>
              </a:ext>
            </a:extLst>
          </p:cNvPr>
          <p:cNvSpPr txBox="1"/>
          <p:nvPr/>
        </p:nvSpPr>
        <p:spPr>
          <a:xfrm>
            <a:off x="459099" y="751847"/>
            <a:ext cx="19896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/>
              <a:t>속도경향</a:t>
            </a:r>
            <a:r>
              <a:rPr lang="en-US" altLang="ko-KR" sz="1400" b="1" dirty="0"/>
              <a:t> </a:t>
            </a:r>
            <a:r>
              <a:rPr lang="ko-KR" altLang="en-US" sz="1400" b="1" dirty="0"/>
              <a:t>평가 세분화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C1BAB8-3E3A-B5D9-CF63-C9A205A5FD45}"/>
              </a:ext>
            </a:extLst>
          </p:cNvPr>
          <p:cNvSpPr txBox="1"/>
          <p:nvPr/>
        </p:nvSpPr>
        <p:spPr>
          <a:xfrm>
            <a:off x="429971" y="1486928"/>
            <a:ext cx="4908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u="sng" dirty="0">
                <a:solidFill>
                  <a:schemeClr val="accent2">
                    <a:lumMod val="75000"/>
                  </a:schemeClr>
                </a:solidFill>
              </a:rPr>
              <a:t>Case 1) </a:t>
            </a:r>
            <a:r>
              <a:rPr lang="ko-KR" altLang="en-US" sz="1400" b="1" u="sng" dirty="0">
                <a:solidFill>
                  <a:schemeClr val="accent2">
                    <a:lumMod val="75000"/>
                  </a:schemeClr>
                </a:solidFill>
              </a:rPr>
              <a:t>가장 높은 비중을 차지한 지표가 </a:t>
            </a:r>
            <a:r>
              <a:rPr lang="en-US" altLang="ko-KR" sz="1400" b="1" u="sng" dirty="0">
                <a:solidFill>
                  <a:schemeClr val="accent2">
                    <a:lumMod val="75000"/>
                  </a:schemeClr>
                </a:solidFill>
              </a:rPr>
              <a:t>60% </a:t>
            </a:r>
            <a:r>
              <a:rPr lang="ko-KR" altLang="en-US" sz="1400" b="1" u="sng" dirty="0">
                <a:solidFill>
                  <a:schemeClr val="accent2">
                    <a:lumMod val="75000"/>
                  </a:schemeClr>
                </a:solidFill>
              </a:rPr>
              <a:t>이상인 경우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3C241E-7C98-A1B3-A59C-C7AD473477B5}"/>
              </a:ext>
            </a:extLst>
          </p:cNvPr>
          <p:cNvSpPr txBox="1"/>
          <p:nvPr/>
        </p:nvSpPr>
        <p:spPr>
          <a:xfrm>
            <a:off x="785021" y="3377610"/>
            <a:ext cx="63401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u="sng" dirty="0"/>
              <a:t>Case 2-1) </a:t>
            </a:r>
            <a:r>
              <a:rPr lang="ko-KR" altLang="en-US" sz="1200" b="1" u="sng" dirty="0"/>
              <a:t>가장 높은 비중을 차지한 지표와 </a:t>
            </a:r>
            <a:r>
              <a:rPr lang="en-US" altLang="ko-KR" sz="1200" b="1" u="sng" dirty="0"/>
              <a:t>2</a:t>
            </a:r>
            <a:r>
              <a:rPr lang="ko-KR" altLang="en-US" sz="1200" b="1" u="sng" dirty="0"/>
              <a:t>번째 높은 지표와의 차이가 </a:t>
            </a:r>
            <a:r>
              <a:rPr lang="en-US" altLang="ko-KR" sz="1200" b="1" u="sng" dirty="0"/>
              <a:t>10% </a:t>
            </a:r>
            <a:r>
              <a:rPr lang="ko-KR" altLang="en-US" sz="1200" b="1" u="sng" dirty="0"/>
              <a:t>이하인 경우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71FA83-72ED-33A8-E919-B22D8BE0970C}"/>
              </a:ext>
            </a:extLst>
          </p:cNvPr>
          <p:cNvSpPr txBox="1"/>
          <p:nvPr/>
        </p:nvSpPr>
        <p:spPr>
          <a:xfrm>
            <a:off x="857071" y="3730008"/>
            <a:ext cx="2336152" cy="4721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1200" dirty="0"/>
              <a:t>두개의 지표가 </a:t>
            </a:r>
            <a:r>
              <a:rPr lang="en-US" altLang="ko-KR" sz="1200" dirty="0"/>
              <a:t>Ideal-Fast </a:t>
            </a:r>
            <a:r>
              <a:rPr lang="ko-KR" altLang="en-US" sz="1200" dirty="0"/>
              <a:t>라면</a:t>
            </a:r>
            <a:r>
              <a:rPr lang="en-US" altLang="ko-KR" sz="1200" dirty="0"/>
              <a:t>,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9843AD-6DEB-834B-8DD2-58F73D87523F}"/>
              </a:ext>
            </a:extLst>
          </p:cNvPr>
          <p:cNvSpPr txBox="1"/>
          <p:nvPr/>
        </p:nvSpPr>
        <p:spPr>
          <a:xfrm>
            <a:off x="887238" y="2000341"/>
            <a:ext cx="19127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Ideal = 60% </a:t>
            </a:r>
            <a:r>
              <a:rPr lang="ko-KR" altLang="en-US" sz="1200" dirty="0"/>
              <a:t>이상인 경우</a:t>
            </a:r>
            <a:endParaRPr lang="en-US" altLang="ko-KR" sz="1200" dirty="0"/>
          </a:p>
          <a:p>
            <a:r>
              <a:rPr lang="en-US" altLang="ko-KR" sz="1200" dirty="0"/>
              <a:t>Fast = 60% </a:t>
            </a:r>
            <a:r>
              <a:rPr lang="ko-KR" altLang="en-US" sz="1200" dirty="0"/>
              <a:t>이상인 경우</a:t>
            </a:r>
            <a:endParaRPr lang="en-US" altLang="ko-KR" sz="1200" dirty="0"/>
          </a:p>
          <a:p>
            <a:r>
              <a:rPr lang="en-US" altLang="ko-KR" sz="1200" dirty="0"/>
              <a:t>Slow = 60% </a:t>
            </a:r>
            <a:r>
              <a:rPr lang="ko-KR" altLang="en-US" sz="1200" dirty="0"/>
              <a:t>이상인 경우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73F923-8814-6CAA-71DE-B6D6B8CD6B44}"/>
              </a:ext>
            </a:extLst>
          </p:cNvPr>
          <p:cNvSpPr txBox="1"/>
          <p:nvPr/>
        </p:nvSpPr>
        <p:spPr>
          <a:xfrm>
            <a:off x="3289065" y="2151268"/>
            <a:ext cx="2464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u="sng" dirty="0">
                <a:solidFill>
                  <a:srgbClr val="7030A0"/>
                </a:solidFill>
              </a:rPr>
              <a:t>60% </a:t>
            </a:r>
            <a:r>
              <a:rPr lang="ko-KR" altLang="en-US" sz="1200" b="1" u="sng" dirty="0">
                <a:solidFill>
                  <a:srgbClr val="7030A0"/>
                </a:solidFill>
              </a:rPr>
              <a:t>이상 넘은 지표로 평가 결정</a:t>
            </a:r>
          </a:p>
        </p:txBody>
      </p:sp>
      <p:sp>
        <p:nvSpPr>
          <p:cNvPr id="22" name="화살표: 오른쪽 21">
            <a:extLst>
              <a:ext uri="{FF2B5EF4-FFF2-40B4-BE49-F238E27FC236}">
                <a16:creationId xmlns:a16="http://schemas.microsoft.com/office/drawing/2014/main" id="{AD8490BE-E2C9-4F92-CCE2-D011E98EF3F2}"/>
              </a:ext>
            </a:extLst>
          </p:cNvPr>
          <p:cNvSpPr/>
          <p:nvPr/>
        </p:nvSpPr>
        <p:spPr>
          <a:xfrm>
            <a:off x="2977576" y="2181483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B88856-A83D-8BB9-8E60-BAD8D50D0C01}"/>
              </a:ext>
            </a:extLst>
          </p:cNvPr>
          <p:cNvSpPr txBox="1"/>
          <p:nvPr/>
        </p:nvSpPr>
        <p:spPr>
          <a:xfrm>
            <a:off x="5337987" y="4510969"/>
            <a:ext cx="12519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u="sng" dirty="0">
                <a:solidFill>
                  <a:srgbClr val="7030A0"/>
                </a:solidFill>
              </a:rPr>
              <a:t>빠름</a:t>
            </a:r>
            <a:r>
              <a:rPr lang="en-US" altLang="ko-KR" sz="1200" b="1" u="sng" dirty="0">
                <a:solidFill>
                  <a:srgbClr val="7030A0"/>
                </a:solidFill>
              </a:rPr>
              <a:t>(Fast)</a:t>
            </a:r>
            <a:r>
              <a:rPr lang="ko-KR" altLang="en-US" sz="1200" b="1" u="sng" dirty="0">
                <a:solidFill>
                  <a:srgbClr val="7030A0"/>
                </a:solidFill>
              </a:rPr>
              <a:t> 판정</a:t>
            </a:r>
          </a:p>
        </p:txBody>
      </p:sp>
      <p:sp>
        <p:nvSpPr>
          <p:cNvPr id="24" name="화살표: 오른쪽 23">
            <a:extLst>
              <a:ext uri="{FF2B5EF4-FFF2-40B4-BE49-F238E27FC236}">
                <a16:creationId xmlns:a16="http://schemas.microsoft.com/office/drawing/2014/main" id="{6177D588-F561-7C93-2005-712362591BB6}"/>
              </a:ext>
            </a:extLst>
          </p:cNvPr>
          <p:cNvSpPr/>
          <p:nvPr/>
        </p:nvSpPr>
        <p:spPr>
          <a:xfrm>
            <a:off x="5005835" y="4534189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BBCD745A-C7AC-99A9-C9CF-C88C0C3AC106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F8E0C2-8523-065A-B466-46485F4A1057}"/>
              </a:ext>
            </a:extLst>
          </p:cNvPr>
          <p:cNvSpPr txBox="1"/>
          <p:nvPr/>
        </p:nvSpPr>
        <p:spPr>
          <a:xfrm>
            <a:off x="4029616" y="4949344"/>
            <a:ext cx="13083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u="sng" dirty="0">
                <a:solidFill>
                  <a:srgbClr val="7030A0"/>
                </a:solidFill>
              </a:rPr>
              <a:t>느림</a:t>
            </a:r>
            <a:r>
              <a:rPr lang="en-US" altLang="ko-KR" sz="1200" b="1" u="sng" dirty="0">
                <a:solidFill>
                  <a:srgbClr val="7030A0"/>
                </a:solidFill>
              </a:rPr>
              <a:t>(Slow)</a:t>
            </a:r>
            <a:r>
              <a:rPr lang="ko-KR" altLang="en-US" sz="1200" b="1" u="sng" dirty="0">
                <a:solidFill>
                  <a:srgbClr val="7030A0"/>
                </a:solidFill>
              </a:rPr>
              <a:t> 판정</a:t>
            </a:r>
          </a:p>
        </p:txBody>
      </p:sp>
      <p:sp>
        <p:nvSpPr>
          <p:cNvPr id="25" name="화살표: 오른쪽 24">
            <a:extLst>
              <a:ext uri="{FF2B5EF4-FFF2-40B4-BE49-F238E27FC236}">
                <a16:creationId xmlns:a16="http://schemas.microsoft.com/office/drawing/2014/main" id="{99981947-F06F-E6D9-65D0-8FB215FE6785}"/>
              </a:ext>
            </a:extLst>
          </p:cNvPr>
          <p:cNvSpPr/>
          <p:nvPr/>
        </p:nvSpPr>
        <p:spPr>
          <a:xfrm>
            <a:off x="3536270" y="4993301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C4814D-4FB5-6968-4EFE-EC7F57A461E9}"/>
              </a:ext>
            </a:extLst>
          </p:cNvPr>
          <p:cNvSpPr txBox="1"/>
          <p:nvPr/>
        </p:nvSpPr>
        <p:spPr>
          <a:xfrm>
            <a:off x="4029292" y="5394613"/>
            <a:ext cx="16113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u="sng" dirty="0">
                <a:solidFill>
                  <a:srgbClr val="7030A0"/>
                </a:solidFill>
              </a:rPr>
              <a:t>‘</a:t>
            </a:r>
            <a:r>
              <a:rPr lang="ko-KR" altLang="en-US" sz="1200" b="1" u="sng" dirty="0">
                <a:solidFill>
                  <a:srgbClr val="7030A0"/>
                </a:solidFill>
              </a:rPr>
              <a:t>일관성이 없음</a:t>
            </a:r>
            <a:r>
              <a:rPr lang="en-US" altLang="ko-KR" sz="1200" b="1" u="sng" dirty="0">
                <a:solidFill>
                  <a:srgbClr val="7030A0"/>
                </a:solidFill>
              </a:rPr>
              <a:t>’</a:t>
            </a:r>
            <a:r>
              <a:rPr lang="ko-KR" altLang="en-US" sz="1200" b="1" u="sng" dirty="0">
                <a:solidFill>
                  <a:srgbClr val="7030A0"/>
                </a:solidFill>
              </a:rPr>
              <a:t> 판정</a:t>
            </a:r>
          </a:p>
        </p:txBody>
      </p:sp>
      <p:sp>
        <p:nvSpPr>
          <p:cNvPr id="31" name="화살표: 오른쪽 30">
            <a:extLst>
              <a:ext uri="{FF2B5EF4-FFF2-40B4-BE49-F238E27FC236}">
                <a16:creationId xmlns:a16="http://schemas.microsoft.com/office/drawing/2014/main" id="{7205D5F9-02A8-0DA4-86AC-AA0B82058444}"/>
              </a:ext>
            </a:extLst>
          </p:cNvPr>
          <p:cNvSpPr/>
          <p:nvPr/>
        </p:nvSpPr>
        <p:spPr>
          <a:xfrm>
            <a:off x="3536270" y="5462329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84A43CD-54C6-C009-FCC1-E35816A10BE8}"/>
              </a:ext>
            </a:extLst>
          </p:cNvPr>
          <p:cNvSpPr txBox="1"/>
          <p:nvPr/>
        </p:nvSpPr>
        <p:spPr>
          <a:xfrm>
            <a:off x="888525" y="5218575"/>
            <a:ext cx="2321726" cy="4721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1200" dirty="0"/>
              <a:t>두개의 지표가 </a:t>
            </a:r>
            <a:r>
              <a:rPr lang="en-US" altLang="ko-KR" sz="1200" dirty="0"/>
              <a:t>Fast Slow </a:t>
            </a:r>
            <a:r>
              <a:rPr lang="ko-KR" altLang="en-US" sz="1200" dirty="0"/>
              <a:t>라면</a:t>
            </a:r>
            <a:r>
              <a:rPr lang="en-US" altLang="ko-KR" sz="1200" dirty="0"/>
              <a:t>, </a:t>
            </a:r>
            <a:endParaRPr lang="ko-KR" altLang="en-US" sz="12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65800B0-7448-97B5-D77D-B686BA0126FE}"/>
              </a:ext>
            </a:extLst>
          </p:cNvPr>
          <p:cNvSpPr txBox="1"/>
          <p:nvPr/>
        </p:nvSpPr>
        <p:spPr>
          <a:xfrm>
            <a:off x="837625" y="4768521"/>
            <a:ext cx="2393604" cy="4721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1200" dirty="0"/>
              <a:t>두개의 지표가 </a:t>
            </a:r>
            <a:r>
              <a:rPr lang="en-US" altLang="ko-KR" sz="1200" dirty="0"/>
              <a:t>Ideal- Slow </a:t>
            </a:r>
            <a:r>
              <a:rPr lang="ko-KR" altLang="en-US" sz="1200" dirty="0"/>
              <a:t>라면</a:t>
            </a:r>
            <a:r>
              <a:rPr lang="en-US" altLang="ko-KR" sz="1200" dirty="0"/>
              <a:t>,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3464EDA-FAB5-2467-C508-99CFDA696B65}"/>
              </a:ext>
            </a:extLst>
          </p:cNvPr>
          <p:cNvSpPr txBox="1"/>
          <p:nvPr/>
        </p:nvSpPr>
        <p:spPr>
          <a:xfrm>
            <a:off x="1440743" y="4078343"/>
            <a:ext cx="3060710" cy="4721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ko-KR" sz="1200" dirty="0"/>
              <a:t>1.0~1.5m</a:t>
            </a:r>
            <a:r>
              <a:rPr lang="ko-KR" altLang="en-US" sz="1200" dirty="0"/>
              <a:t>에 </a:t>
            </a:r>
            <a:r>
              <a:rPr lang="en-US" altLang="ko-KR" sz="1200" dirty="0"/>
              <a:t>Fast </a:t>
            </a:r>
            <a:r>
              <a:rPr lang="ko-KR" altLang="en-US" sz="1200" dirty="0"/>
              <a:t>비중이 </a:t>
            </a:r>
            <a:r>
              <a:rPr lang="en-US" altLang="ko-KR" sz="1200" dirty="0"/>
              <a:t>50% </a:t>
            </a:r>
            <a:r>
              <a:rPr lang="ko-KR" altLang="en-US" sz="1200" dirty="0"/>
              <a:t>초과한 경우</a:t>
            </a:r>
            <a:endParaRPr lang="en-US" altLang="ko-KR" sz="12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D50CA01-B39B-FEA1-40EA-09A75CC18545}"/>
              </a:ext>
            </a:extLst>
          </p:cNvPr>
          <p:cNvSpPr txBox="1"/>
          <p:nvPr/>
        </p:nvSpPr>
        <p:spPr>
          <a:xfrm>
            <a:off x="1440743" y="4510969"/>
            <a:ext cx="3576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1.0~1.5m</a:t>
            </a:r>
            <a:r>
              <a:rPr lang="ko-KR" altLang="en-US" sz="1200" dirty="0"/>
              <a:t>에 </a:t>
            </a:r>
            <a:r>
              <a:rPr lang="en-US" altLang="ko-KR" sz="1200" dirty="0"/>
              <a:t>Fast </a:t>
            </a:r>
            <a:r>
              <a:rPr lang="ko-KR" altLang="en-US" sz="1200" dirty="0"/>
              <a:t>비중이 </a:t>
            </a:r>
            <a:r>
              <a:rPr lang="en-US" altLang="ko-KR" sz="1200" dirty="0"/>
              <a:t>50% </a:t>
            </a:r>
            <a:r>
              <a:rPr lang="ko-KR" altLang="en-US" sz="1200" dirty="0"/>
              <a:t>초과하지 않은 경우</a:t>
            </a:r>
            <a:endParaRPr lang="en-US" altLang="ko-KR" sz="12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4C23ABF-F60A-90BD-7020-08442F5B4B76}"/>
              </a:ext>
            </a:extLst>
          </p:cNvPr>
          <p:cNvSpPr txBox="1"/>
          <p:nvPr/>
        </p:nvSpPr>
        <p:spPr>
          <a:xfrm>
            <a:off x="4941821" y="4247885"/>
            <a:ext cx="14654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u="sng" dirty="0">
                <a:solidFill>
                  <a:srgbClr val="7030A0"/>
                </a:solidFill>
              </a:rPr>
              <a:t>적절함</a:t>
            </a:r>
            <a:r>
              <a:rPr lang="en-US" altLang="ko-KR" sz="1200" b="1" u="sng" dirty="0">
                <a:solidFill>
                  <a:srgbClr val="7030A0"/>
                </a:solidFill>
              </a:rPr>
              <a:t>(ideal)</a:t>
            </a:r>
            <a:r>
              <a:rPr lang="ko-KR" altLang="en-US" sz="1200" b="1" u="sng" dirty="0">
                <a:solidFill>
                  <a:srgbClr val="7030A0"/>
                </a:solidFill>
              </a:rPr>
              <a:t> 판정</a:t>
            </a:r>
          </a:p>
        </p:txBody>
      </p:sp>
      <p:sp>
        <p:nvSpPr>
          <p:cNvPr id="45" name="화살표: 오른쪽 44">
            <a:extLst>
              <a:ext uri="{FF2B5EF4-FFF2-40B4-BE49-F238E27FC236}">
                <a16:creationId xmlns:a16="http://schemas.microsoft.com/office/drawing/2014/main" id="{8BA1FB93-6171-BB63-B88A-6098AC8D3F81}"/>
              </a:ext>
            </a:extLst>
          </p:cNvPr>
          <p:cNvSpPr/>
          <p:nvPr/>
        </p:nvSpPr>
        <p:spPr>
          <a:xfrm>
            <a:off x="4609669" y="4271105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8120EA6-2BC9-449F-11CE-4941EC1112B5}"/>
              </a:ext>
            </a:extLst>
          </p:cNvPr>
          <p:cNvSpPr txBox="1"/>
          <p:nvPr/>
        </p:nvSpPr>
        <p:spPr>
          <a:xfrm>
            <a:off x="749997" y="5921183"/>
            <a:ext cx="63946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u="sng" dirty="0"/>
              <a:t>Case 2-2) </a:t>
            </a:r>
            <a:r>
              <a:rPr lang="ko-KR" altLang="en-US" sz="1200" b="1" u="sng" dirty="0"/>
              <a:t>가장 높은 비중을 차지한 지표와 </a:t>
            </a:r>
            <a:r>
              <a:rPr lang="en-US" altLang="ko-KR" sz="1200" b="1" u="sng" dirty="0"/>
              <a:t>2</a:t>
            </a:r>
            <a:r>
              <a:rPr lang="ko-KR" altLang="en-US" sz="1200" b="1" u="sng" dirty="0"/>
              <a:t>번째 높은 지표와의 차이가 </a:t>
            </a:r>
            <a:r>
              <a:rPr lang="en-US" altLang="ko-KR" sz="1200" b="1" u="sng" dirty="0"/>
              <a:t>10% </a:t>
            </a:r>
            <a:r>
              <a:rPr lang="ko-KR" altLang="en-US" sz="1200" b="1" u="sng" dirty="0"/>
              <a:t>이상인 경우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B7AD123-E43D-DBF1-110D-1897DE4A4B9E}"/>
              </a:ext>
            </a:extLst>
          </p:cNvPr>
          <p:cNvSpPr txBox="1"/>
          <p:nvPr/>
        </p:nvSpPr>
        <p:spPr>
          <a:xfrm>
            <a:off x="785021" y="6330199"/>
            <a:ext cx="3281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가장 높은 비중을 차지한 지표의 평가로 결정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3EA3CBE-EC2E-6996-6C79-F9719FBDFC30}"/>
              </a:ext>
            </a:extLst>
          </p:cNvPr>
          <p:cNvSpPr txBox="1"/>
          <p:nvPr/>
        </p:nvSpPr>
        <p:spPr>
          <a:xfrm>
            <a:off x="8363570" y="862107"/>
            <a:ext cx="3237259" cy="17186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/>
              <a:t>&lt;</a:t>
            </a:r>
            <a:r>
              <a:rPr lang="ko-KR" altLang="en-US" sz="1200" dirty="0"/>
              <a:t>평가 내용</a:t>
            </a:r>
            <a:r>
              <a:rPr lang="en-US" altLang="ko-KR" sz="1200" dirty="0"/>
              <a:t>&gt;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Ideal = </a:t>
            </a:r>
            <a:r>
              <a:rPr lang="ko-KR" altLang="en-US" sz="1200" dirty="0"/>
              <a:t>이상적인 속도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적절한 </a:t>
            </a:r>
            <a:r>
              <a:rPr lang="en-US" altLang="ko-KR" sz="1200" dirty="0"/>
              <a:t>Fast = </a:t>
            </a:r>
            <a:r>
              <a:rPr lang="ko-KR" altLang="en-US" sz="1200" dirty="0"/>
              <a:t>빠르지만</a:t>
            </a:r>
            <a:r>
              <a:rPr lang="en-US" altLang="ko-KR" sz="1200" dirty="0"/>
              <a:t>, </a:t>
            </a:r>
            <a:r>
              <a:rPr lang="ko-KR" altLang="en-US" sz="1200" dirty="0"/>
              <a:t>적절한 속도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기준을 넘어선 </a:t>
            </a:r>
            <a:r>
              <a:rPr lang="en-US" altLang="ko-KR" sz="1200" dirty="0"/>
              <a:t>Fast = </a:t>
            </a:r>
            <a:r>
              <a:rPr lang="ko-KR" altLang="en-US" sz="1200" dirty="0"/>
              <a:t>보완이 필요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en-US" altLang="ko-KR" sz="1200" dirty="0"/>
              <a:t>Slow = </a:t>
            </a:r>
            <a:r>
              <a:rPr lang="ko-KR" altLang="en-US" sz="1200" dirty="0"/>
              <a:t>느린 속도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일관성 없음 </a:t>
            </a:r>
            <a:r>
              <a:rPr lang="en-US" altLang="ko-KR" sz="1200" dirty="0"/>
              <a:t>= </a:t>
            </a:r>
            <a:r>
              <a:rPr lang="ko-KR" altLang="en-US" sz="1200" dirty="0"/>
              <a:t>속도가 극과 극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1C22798-3B9B-C5F4-4B31-004F979E2C36}"/>
              </a:ext>
            </a:extLst>
          </p:cNvPr>
          <p:cNvSpPr txBox="1"/>
          <p:nvPr/>
        </p:nvSpPr>
        <p:spPr>
          <a:xfrm>
            <a:off x="8356679" y="3733546"/>
            <a:ext cx="3237259" cy="11646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/>
              <a:t>※ </a:t>
            </a:r>
            <a:r>
              <a:rPr lang="ko-KR" altLang="en-US" sz="1200" dirty="0"/>
              <a:t>평가 공통 적용되는 내용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en-US" altLang="ko-KR" sz="1200" dirty="0"/>
              <a:t>Fast</a:t>
            </a:r>
            <a:r>
              <a:rPr lang="ko-KR" altLang="en-US" sz="1200" dirty="0"/>
              <a:t> 비중이 높은 것으로 판정될 경우</a:t>
            </a:r>
            <a:r>
              <a:rPr lang="en-US" altLang="ko-KR" sz="1200" dirty="0"/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Fast</a:t>
            </a:r>
            <a:r>
              <a:rPr lang="ko-KR" altLang="en-US" sz="1200" dirty="0"/>
              <a:t>의 최대값 초과여부를 확인하여 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재판정 실시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0FD815-FEB7-0581-CD49-158565954CD8}"/>
              </a:ext>
            </a:extLst>
          </p:cNvPr>
          <p:cNvSpPr txBox="1"/>
          <p:nvPr/>
        </p:nvSpPr>
        <p:spPr>
          <a:xfrm>
            <a:off x="429971" y="2937425"/>
            <a:ext cx="50385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u="sng" dirty="0">
                <a:solidFill>
                  <a:schemeClr val="accent2">
                    <a:lumMod val="75000"/>
                  </a:schemeClr>
                </a:solidFill>
              </a:rPr>
              <a:t>Case 2) </a:t>
            </a:r>
            <a:r>
              <a:rPr lang="ko-KR" altLang="en-US" sz="1400" b="1" u="sng" dirty="0">
                <a:solidFill>
                  <a:schemeClr val="accent2">
                    <a:lumMod val="75000"/>
                  </a:schemeClr>
                </a:solidFill>
              </a:rPr>
              <a:t>가장 높은 비중을 차지한 지표가 </a:t>
            </a:r>
            <a:r>
              <a:rPr lang="en-US" altLang="ko-KR" sz="1400" b="1" u="sng" dirty="0">
                <a:solidFill>
                  <a:schemeClr val="accent2">
                    <a:lumMod val="75000"/>
                  </a:schemeClr>
                </a:solidFill>
              </a:rPr>
              <a:t>50~59.9%</a:t>
            </a:r>
            <a:r>
              <a:rPr lang="ko-KR" altLang="en-US" sz="1400" b="1" u="sng" dirty="0">
                <a:solidFill>
                  <a:schemeClr val="accent2">
                    <a:lumMod val="75000"/>
                  </a:schemeClr>
                </a:solidFill>
              </a:rPr>
              <a:t>인 경우</a:t>
            </a:r>
          </a:p>
        </p:txBody>
      </p:sp>
    </p:spTree>
    <p:extLst>
      <p:ext uri="{BB962C8B-B14F-4D97-AF65-F5344CB8AC3E}">
        <p14:creationId xmlns:p14="http://schemas.microsoft.com/office/powerpoint/2010/main" val="2316923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FADE2428-AB11-7D1F-70DA-6EFFC3FB5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19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D4734A09-49E6-2618-7C76-D26829C44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정책정의</a:t>
            </a:r>
            <a:r>
              <a:rPr lang="en-US" altLang="ko-KR" dirty="0"/>
              <a:t>(TO-BE)</a:t>
            </a:r>
            <a:endParaRPr lang="ko-KR" altLang="en-US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BBCD745A-C7AC-99A9-C9CF-C88C0C3AC106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CE4EC48-C1F0-0C78-D8DC-9F5E8C468597}"/>
              </a:ext>
            </a:extLst>
          </p:cNvPr>
          <p:cNvSpPr txBox="1"/>
          <p:nvPr/>
        </p:nvSpPr>
        <p:spPr>
          <a:xfrm>
            <a:off x="770553" y="1576077"/>
            <a:ext cx="63049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u="sng" dirty="0"/>
              <a:t>Case 3-1) </a:t>
            </a:r>
            <a:r>
              <a:rPr lang="ko-KR" altLang="en-US" sz="1200" b="1" u="sng" dirty="0"/>
              <a:t>가장 높은 비중을 차지한 지표와 </a:t>
            </a:r>
            <a:r>
              <a:rPr lang="en-US" altLang="ko-KR" sz="1200" b="1" u="sng" dirty="0"/>
              <a:t>2</a:t>
            </a:r>
            <a:r>
              <a:rPr lang="ko-KR" altLang="en-US" sz="1200" b="1" u="sng" dirty="0"/>
              <a:t>번째 높은 지표와의 차이가 </a:t>
            </a:r>
            <a:r>
              <a:rPr lang="en-US" altLang="ko-KR" sz="1200" b="1" u="sng" dirty="0"/>
              <a:t>5% </a:t>
            </a:r>
            <a:r>
              <a:rPr lang="ko-KR" altLang="en-US" sz="1200" b="1" u="sng" dirty="0"/>
              <a:t>이하인 경우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559E2E-807F-F71B-7388-4F3554D73301}"/>
              </a:ext>
            </a:extLst>
          </p:cNvPr>
          <p:cNvSpPr txBox="1"/>
          <p:nvPr/>
        </p:nvSpPr>
        <p:spPr>
          <a:xfrm>
            <a:off x="1329701" y="1888744"/>
            <a:ext cx="2336152" cy="4721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1200" dirty="0"/>
              <a:t>두개의 지표가 </a:t>
            </a:r>
            <a:r>
              <a:rPr lang="en-US" altLang="ko-KR" sz="1200" dirty="0"/>
              <a:t>Ideal-Fast </a:t>
            </a:r>
            <a:r>
              <a:rPr lang="ko-KR" altLang="en-US" sz="1200" dirty="0"/>
              <a:t>라면</a:t>
            </a:r>
            <a:r>
              <a:rPr lang="en-US" altLang="ko-KR" sz="1200" dirty="0"/>
              <a:t>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D1DE2D-EAA1-4BFA-0E34-3DE70D658572}"/>
              </a:ext>
            </a:extLst>
          </p:cNvPr>
          <p:cNvSpPr txBox="1"/>
          <p:nvPr/>
        </p:nvSpPr>
        <p:spPr>
          <a:xfrm>
            <a:off x="5735630" y="2754144"/>
            <a:ext cx="12519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u="sng" dirty="0">
                <a:solidFill>
                  <a:srgbClr val="7030A0"/>
                </a:solidFill>
              </a:rPr>
              <a:t>빠름</a:t>
            </a:r>
            <a:r>
              <a:rPr lang="en-US" altLang="ko-KR" sz="1200" b="1" u="sng" dirty="0">
                <a:solidFill>
                  <a:srgbClr val="7030A0"/>
                </a:solidFill>
              </a:rPr>
              <a:t>(Fast)</a:t>
            </a:r>
            <a:r>
              <a:rPr lang="ko-KR" altLang="en-US" sz="1200" b="1" u="sng" dirty="0">
                <a:solidFill>
                  <a:srgbClr val="7030A0"/>
                </a:solidFill>
              </a:rPr>
              <a:t> 판정</a:t>
            </a:r>
          </a:p>
        </p:txBody>
      </p:sp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229E4F07-DFAB-5E87-75AB-DDE1F6B1FDCC}"/>
              </a:ext>
            </a:extLst>
          </p:cNvPr>
          <p:cNvSpPr/>
          <p:nvPr/>
        </p:nvSpPr>
        <p:spPr>
          <a:xfrm>
            <a:off x="5487518" y="2692925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690F6B-B533-E466-8C82-8CFBCD334A81}"/>
              </a:ext>
            </a:extLst>
          </p:cNvPr>
          <p:cNvSpPr txBox="1"/>
          <p:nvPr/>
        </p:nvSpPr>
        <p:spPr>
          <a:xfrm>
            <a:off x="4511299" y="3108080"/>
            <a:ext cx="13083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u="sng" dirty="0">
                <a:solidFill>
                  <a:srgbClr val="7030A0"/>
                </a:solidFill>
              </a:rPr>
              <a:t>느림</a:t>
            </a:r>
            <a:r>
              <a:rPr lang="en-US" altLang="ko-KR" sz="1200" b="1" u="sng" dirty="0">
                <a:solidFill>
                  <a:srgbClr val="7030A0"/>
                </a:solidFill>
              </a:rPr>
              <a:t>(Slow)</a:t>
            </a:r>
            <a:r>
              <a:rPr lang="ko-KR" altLang="en-US" sz="1200" b="1" u="sng" dirty="0">
                <a:solidFill>
                  <a:srgbClr val="7030A0"/>
                </a:solidFill>
              </a:rPr>
              <a:t> 판정</a:t>
            </a:r>
          </a:p>
        </p:txBody>
      </p:sp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B115801A-17DB-66BA-4804-1EA51FE8DE3D}"/>
              </a:ext>
            </a:extLst>
          </p:cNvPr>
          <p:cNvSpPr/>
          <p:nvPr/>
        </p:nvSpPr>
        <p:spPr>
          <a:xfrm>
            <a:off x="4017953" y="3152037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444DE3-7F29-D4DD-04A8-9FC7B2FC5F25}"/>
              </a:ext>
            </a:extLst>
          </p:cNvPr>
          <p:cNvSpPr txBox="1"/>
          <p:nvPr/>
        </p:nvSpPr>
        <p:spPr>
          <a:xfrm>
            <a:off x="4510975" y="3553349"/>
            <a:ext cx="16113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u="sng" dirty="0">
                <a:solidFill>
                  <a:srgbClr val="7030A0"/>
                </a:solidFill>
              </a:rPr>
              <a:t>‘</a:t>
            </a:r>
            <a:r>
              <a:rPr lang="ko-KR" altLang="en-US" sz="1200" b="1" u="sng" dirty="0">
                <a:solidFill>
                  <a:srgbClr val="7030A0"/>
                </a:solidFill>
              </a:rPr>
              <a:t>일관성이 없음</a:t>
            </a:r>
            <a:r>
              <a:rPr lang="en-US" altLang="ko-KR" sz="1200" b="1" u="sng" dirty="0">
                <a:solidFill>
                  <a:srgbClr val="7030A0"/>
                </a:solidFill>
              </a:rPr>
              <a:t>’</a:t>
            </a:r>
            <a:r>
              <a:rPr lang="ko-KR" altLang="en-US" sz="1200" b="1" u="sng" dirty="0">
                <a:solidFill>
                  <a:srgbClr val="7030A0"/>
                </a:solidFill>
              </a:rPr>
              <a:t> 판정</a:t>
            </a:r>
          </a:p>
        </p:txBody>
      </p:sp>
      <p:sp>
        <p:nvSpPr>
          <p:cNvPr id="18" name="화살표: 오른쪽 17">
            <a:extLst>
              <a:ext uri="{FF2B5EF4-FFF2-40B4-BE49-F238E27FC236}">
                <a16:creationId xmlns:a16="http://schemas.microsoft.com/office/drawing/2014/main" id="{200ADBE6-8635-9ADB-030C-13C548A406BA}"/>
              </a:ext>
            </a:extLst>
          </p:cNvPr>
          <p:cNvSpPr/>
          <p:nvPr/>
        </p:nvSpPr>
        <p:spPr>
          <a:xfrm>
            <a:off x="4017953" y="3621065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3F2E7CD-D021-DC44-71FD-3199CE72F605}"/>
              </a:ext>
            </a:extLst>
          </p:cNvPr>
          <p:cNvSpPr txBox="1"/>
          <p:nvPr/>
        </p:nvSpPr>
        <p:spPr>
          <a:xfrm>
            <a:off x="1370208" y="3377311"/>
            <a:ext cx="2438745" cy="4721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1200" dirty="0"/>
              <a:t>두개의 지표가 </a:t>
            </a:r>
            <a:r>
              <a:rPr lang="en-US" altLang="ko-KR" sz="1200" dirty="0"/>
              <a:t>Fast - Slow </a:t>
            </a:r>
            <a:r>
              <a:rPr lang="ko-KR" altLang="en-US" sz="1200" dirty="0"/>
              <a:t>라면</a:t>
            </a:r>
            <a:r>
              <a:rPr lang="en-US" altLang="ko-KR" sz="1200" dirty="0"/>
              <a:t>, </a:t>
            </a:r>
            <a:endParaRPr lang="ko-KR" altLang="en-US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B12161-7999-F448-3EE6-24141230BA51}"/>
              </a:ext>
            </a:extLst>
          </p:cNvPr>
          <p:cNvSpPr txBox="1"/>
          <p:nvPr/>
        </p:nvSpPr>
        <p:spPr>
          <a:xfrm>
            <a:off x="1319308" y="2927257"/>
            <a:ext cx="2448106" cy="4721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1200" dirty="0"/>
              <a:t>두개의 지표가 </a:t>
            </a:r>
            <a:r>
              <a:rPr lang="en-US" altLang="ko-KR" sz="1200" dirty="0"/>
              <a:t>Ideal - Slow </a:t>
            </a:r>
            <a:r>
              <a:rPr lang="ko-KR" altLang="en-US" sz="1200" dirty="0"/>
              <a:t>라면</a:t>
            </a:r>
            <a:r>
              <a:rPr lang="en-US" altLang="ko-KR" sz="1200" dirty="0"/>
              <a:t>,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140D6F4-2F37-032F-831C-CE1154710DC8}"/>
              </a:ext>
            </a:extLst>
          </p:cNvPr>
          <p:cNvSpPr txBox="1"/>
          <p:nvPr/>
        </p:nvSpPr>
        <p:spPr>
          <a:xfrm>
            <a:off x="1922426" y="2237079"/>
            <a:ext cx="3060710" cy="4721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ko-KR" sz="1200" dirty="0"/>
              <a:t>1.0~1.5m</a:t>
            </a:r>
            <a:r>
              <a:rPr lang="ko-KR" altLang="en-US" sz="1200" dirty="0"/>
              <a:t>에 </a:t>
            </a:r>
            <a:r>
              <a:rPr lang="en-US" altLang="ko-KR" sz="1200" dirty="0"/>
              <a:t>Fast </a:t>
            </a:r>
            <a:r>
              <a:rPr lang="ko-KR" altLang="en-US" sz="1200" dirty="0"/>
              <a:t>비중이 </a:t>
            </a:r>
            <a:r>
              <a:rPr lang="en-US" altLang="ko-KR" sz="1200" dirty="0"/>
              <a:t>50% </a:t>
            </a:r>
            <a:r>
              <a:rPr lang="ko-KR" altLang="en-US" sz="1200" dirty="0"/>
              <a:t>초과한 경우</a:t>
            </a:r>
            <a:endParaRPr lang="en-US" altLang="ko-KR" sz="1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DAF5949-08D6-2062-684D-74033CAA73D3}"/>
              </a:ext>
            </a:extLst>
          </p:cNvPr>
          <p:cNvSpPr txBox="1"/>
          <p:nvPr/>
        </p:nvSpPr>
        <p:spPr>
          <a:xfrm>
            <a:off x="1922426" y="2669705"/>
            <a:ext cx="3576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1.0~1.5m</a:t>
            </a:r>
            <a:r>
              <a:rPr lang="ko-KR" altLang="en-US" sz="1200" dirty="0"/>
              <a:t>에 </a:t>
            </a:r>
            <a:r>
              <a:rPr lang="en-US" altLang="ko-KR" sz="1200" dirty="0"/>
              <a:t>Fast </a:t>
            </a:r>
            <a:r>
              <a:rPr lang="ko-KR" altLang="en-US" sz="1200" dirty="0"/>
              <a:t>비중이 </a:t>
            </a:r>
            <a:r>
              <a:rPr lang="en-US" altLang="ko-KR" sz="1200" dirty="0"/>
              <a:t>50% </a:t>
            </a:r>
            <a:r>
              <a:rPr lang="ko-KR" altLang="en-US" sz="1200" dirty="0"/>
              <a:t>초과하지 않은 경우</a:t>
            </a:r>
            <a:endParaRPr lang="en-US" altLang="ko-KR" sz="1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E31376-0AB1-09CF-7DF1-670ECD8DB716}"/>
              </a:ext>
            </a:extLst>
          </p:cNvPr>
          <p:cNvSpPr txBox="1"/>
          <p:nvPr/>
        </p:nvSpPr>
        <p:spPr>
          <a:xfrm>
            <a:off x="5423504" y="2406621"/>
            <a:ext cx="14654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u="sng" dirty="0">
                <a:solidFill>
                  <a:srgbClr val="7030A0"/>
                </a:solidFill>
              </a:rPr>
              <a:t>적절함</a:t>
            </a:r>
            <a:r>
              <a:rPr lang="en-US" altLang="ko-KR" sz="1200" b="1" u="sng" dirty="0">
                <a:solidFill>
                  <a:srgbClr val="7030A0"/>
                </a:solidFill>
              </a:rPr>
              <a:t>(ideal)</a:t>
            </a:r>
            <a:r>
              <a:rPr lang="ko-KR" altLang="en-US" sz="1200" b="1" u="sng" dirty="0">
                <a:solidFill>
                  <a:srgbClr val="7030A0"/>
                </a:solidFill>
              </a:rPr>
              <a:t> 판정</a:t>
            </a:r>
          </a:p>
        </p:txBody>
      </p:sp>
      <p:sp>
        <p:nvSpPr>
          <p:cNvPr id="34" name="화살표: 오른쪽 33">
            <a:extLst>
              <a:ext uri="{FF2B5EF4-FFF2-40B4-BE49-F238E27FC236}">
                <a16:creationId xmlns:a16="http://schemas.microsoft.com/office/drawing/2014/main" id="{5D99D2C8-0D5E-BEB7-C70E-9380AEFE030D}"/>
              </a:ext>
            </a:extLst>
          </p:cNvPr>
          <p:cNvSpPr/>
          <p:nvPr/>
        </p:nvSpPr>
        <p:spPr>
          <a:xfrm>
            <a:off x="5091352" y="2429841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3FBC0E9-63DE-4113-59B4-0C961F9E6417}"/>
              </a:ext>
            </a:extLst>
          </p:cNvPr>
          <p:cNvSpPr txBox="1"/>
          <p:nvPr/>
        </p:nvSpPr>
        <p:spPr>
          <a:xfrm>
            <a:off x="778661" y="4124951"/>
            <a:ext cx="63049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u="sng" dirty="0"/>
              <a:t>Case 3-2) </a:t>
            </a:r>
            <a:r>
              <a:rPr lang="ko-KR" altLang="en-US" sz="1200" b="1" u="sng" dirty="0"/>
              <a:t>가장 높은 비중을 차지한 지표와 </a:t>
            </a:r>
            <a:r>
              <a:rPr lang="en-US" altLang="ko-KR" sz="1200" b="1" u="sng" dirty="0"/>
              <a:t>2</a:t>
            </a:r>
            <a:r>
              <a:rPr lang="ko-KR" altLang="en-US" sz="1200" b="1" u="sng" dirty="0"/>
              <a:t>번째 높은 지표와의 차이가 </a:t>
            </a:r>
            <a:r>
              <a:rPr lang="en-US" altLang="ko-KR" sz="1200" b="1" u="sng" dirty="0"/>
              <a:t>5% </a:t>
            </a:r>
            <a:r>
              <a:rPr lang="ko-KR" altLang="en-US" sz="1200" b="1" u="sng" dirty="0"/>
              <a:t>이상인 경우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CEB68BF-CC03-662A-AD25-70F3AA5018E4}"/>
              </a:ext>
            </a:extLst>
          </p:cNvPr>
          <p:cNvSpPr txBox="1"/>
          <p:nvPr/>
        </p:nvSpPr>
        <p:spPr>
          <a:xfrm>
            <a:off x="1485436" y="4616386"/>
            <a:ext cx="16113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b="1" u="sng">
                <a:solidFill>
                  <a:srgbClr val="7030A0"/>
                </a:solidFill>
              </a:defRPr>
            </a:lvl1pPr>
          </a:lstStyle>
          <a:p>
            <a:r>
              <a:rPr lang="en-US" altLang="ko-KR" dirty="0"/>
              <a:t>‘</a:t>
            </a:r>
            <a:r>
              <a:rPr lang="ko-KR" altLang="en-US" dirty="0"/>
              <a:t>일관성이 없음</a:t>
            </a:r>
            <a:r>
              <a:rPr lang="en-US" altLang="ko-KR" dirty="0"/>
              <a:t>’</a:t>
            </a:r>
            <a:r>
              <a:rPr lang="ko-KR" altLang="en-US" dirty="0"/>
              <a:t> 판정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1B3984A-F899-B58A-7037-A862B65FDFD6}"/>
              </a:ext>
            </a:extLst>
          </p:cNvPr>
          <p:cNvSpPr txBox="1"/>
          <p:nvPr/>
        </p:nvSpPr>
        <p:spPr>
          <a:xfrm>
            <a:off x="3671334" y="4621161"/>
            <a:ext cx="30030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Ideal = 40% / Fast = 30% / Slow = 30%</a:t>
            </a:r>
            <a:endParaRPr lang="ko-KR" altLang="en-US" sz="12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5F287D5-C149-B7A0-8AE3-4C2C6FCF1463}"/>
              </a:ext>
            </a:extLst>
          </p:cNvPr>
          <p:cNvSpPr txBox="1"/>
          <p:nvPr/>
        </p:nvSpPr>
        <p:spPr>
          <a:xfrm>
            <a:off x="314994" y="5623821"/>
            <a:ext cx="4846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u="sng" dirty="0">
                <a:solidFill>
                  <a:schemeClr val="accent2">
                    <a:lumMod val="75000"/>
                  </a:schemeClr>
                </a:solidFill>
              </a:rPr>
              <a:t>Case 5) </a:t>
            </a:r>
            <a:r>
              <a:rPr lang="ko-KR" altLang="en-US" sz="1400" b="1" u="sng" dirty="0">
                <a:solidFill>
                  <a:schemeClr val="accent2">
                    <a:lumMod val="75000"/>
                  </a:schemeClr>
                </a:solidFill>
              </a:rPr>
              <a:t>가장 높은 비중을 차지한 지표가 </a:t>
            </a:r>
            <a:r>
              <a:rPr lang="en-US" altLang="ko-KR" sz="1400" b="1" u="sng" dirty="0">
                <a:solidFill>
                  <a:schemeClr val="accent2">
                    <a:lumMod val="75000"/>
                  </a:schemeClr>
                </a:solidFill>
              </a:rPr>
              <a:t>40%</a:t>
            </a:r>
            <a:r>
              <a:rPr lang="ko-KR" altLang="en-US" sz="1400" b="1" u="sng" dirty="0">
                <a:solidFill>
                  <a:schemeClr val="accent2">
                    <a:lumMod val="75000"/>
                  </a:schemeClr>
                </a:solidFill>
              </a:rPr>
              <a:t>미만일 경우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79852EC-8A34-2ED1-2290-6395772EDFDA}"/>
              </a:ext>
            </a:extLst>
          </p:cNvPr>
          <p:cNvSpPr txBox="1"/>
          <p:nvPr/>
        </p:nvSpPr>
        <p:spPr>
          <a:xfrm>
            <a:off x="960110" y="6079351"/>
            <a:ext cx="16113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b="1" u="sng">
                <a:solidFill>
                  <a:srgbClr val="7030A0"/>
                </a:solidFill>
              </a:defRPr>
            </a:lvl1pPr>
          </a:lstStyle>
          <a:p>
            <a:r>
              <a:rPr lang="en-US" altLang="ko-KR" dirty="0"/>
              <a:t>‘</a:t>
            </a:r>
            <a:r>
              <a:rPr lang="ko-KR" altLang="en-US" dirty="0"/>
              <a:t>일관성이 없음</a:t>
            </a:r>
            <a:r>
              <a:rPr lang="en-US" altLang="ko-KR" dirty="0"/>
              <a:t>’</a:t>
            </a:r>
            <a:r>
              <a:rPr lang="ko-KR" altLang="en-US" dirty="0"/>
              <a:t> 판정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85A9501-84C5-D82C-0F10-8DAFFB6E53B9}"/>
              </a:ext>
            </a:extLst>
          </p:cNvPr>
          <p:cNvSpPr txBox="1"/>
          <p:nvPr/>
        </p:nvSpPr>
        <p:spPr>
          <a:xfrm>
            <a:off x="8356678" y="1555662"/>
            <a:ext cx="3237259" cy="17186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/>
              <a:t>&lt;</a:t>
            </a:r>
            <a:r>
              <a:rPr lang="ko-KR" altLang="en-US" sz="1200" dirty="0"/>
              <a:t>평가 내용</a:t>
            </a:r>
            <a:r>
              <a:rPr lang="en-US" altLang="ko-KR" sz="1200" dirty="0"/>
              <a:t>&gt;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Ideal = </a:t>
            </a:r>
            <a:r>
              <a:rPr lang="ko-KR" altLang="en-US" sz="1200" dirty="0"/>
              <a:t>이상적인 속도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적절한 </a:t>
            </a:r>
            <a:r>
              <a:rPr lang="en-US" altLang="ko-KR" sz="1200" dirty="0"/>
              <a:t>Fast = </a:t>
            </a:r>
            <a:r>
              <a:rPr lang="ko-KR" altLang="en-US" sz="1200" dirty="0"/>
              <a:t>빠르지만</a:t>
            </a:r>
            <a:r>
              <a:rPr lang="en-US" altLang="ko-KR" sz="1200" dirty="0"/>
              <a:t>, </a:t>
            </a:r>
            <a:r>
              <a:rPr lang="ko-KR" altLang="en-US" sz="1200" dirty="0"/>
              <a:t>적절한 속도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기준을 넘어선 </a:t>
            </a:r>
            <a:r>
              <a:rPr lang="en-US" altLang="ko-KR" sz="1200" dirty="0"/>
              <a:t>Fast = </a:t>
            </a:r>
            <a:r>
              <a:rPr lang="ko-KR" altLang="en-US" sz="1200" dirty="0"/>
              <a:t>보완이 필요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en-US" altLang="ko-KR" sz="1200" dirty="0"/>
              <a:t>Slow = </a:t>
            </a:r>
            <a:r>
              <a:rPr lang="ko-KR" altLang="en-US" sz="1200" dirty="0"/>
              <a:t>느린 속도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일관성 없음 </a:t>
            </a:r>
            <a:r>
              <a:rPr lang="en-US" altLang="ko-KR" sz="1200" dirty="0"/>
              <a:t>= </a:t>
            </a:r>
            <a:r>
              <a:rPr lang="ko-KR" altLang="en-US" sz="1200" dirty="0"/>
              <a:t>속도가 극과 극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3B91FD1-DCD7-AE57-B225-33C968CB4AD1}"/>
              </a:ext>
            </a:extLst>
          </p:cNvPr>
          <p:cNvSpPr txBox="1"/>
          <p:nvPr/>
        </p:nvSpPr>
        <p:spPr>
          <a:xfrm>
            <a:off x="8356679" y="3733546"/>
            <a:ext cx="3237259" cy="11646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/>
              <a:t>※ </a:t>
            </a:r>
            <a:r>
              <a:rPr lang="ko-KR" altLang="en-US" sz="1200" dirty="0"/>
              <a:t>평가 공통 적용되는 내용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en-US" altLang="ko-KR" sz="1200" dirty="0"/>
              <a:t>Fast</a:t>
            </a:r>
            <a:r>
              <a:rPr lang="ko-KR" altLang="en-US" sz="1200" dirty="0"/>
              <a:t> 비중이 높은 것으로 판정될 경우</a:t>
            </a:r>
            <a:r>
              <a:rPr lang="en-US" altLang="ko-KR" sz="1200" dirty="0"/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Fast</a:t>
            </a:r>
            <a:r>
              <a:rPr lang="ko-KR" altLang="en-US" sz="1200" dirty="0"/>
              <a:t>의 최대값 초과여부를 확인하여 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재판정 실시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688A7F-3C13-D236-A803-96D7B8EC1426}"/>
              </a:ext>
            </a:extLst>
          </p:cNvPr>
          <p:cNvSpPr txBox="1"/>
          <p:nvPr/>
        </p:nvSpPr>
        <p:spPr>
          <a:xfrm>
            <a:off x="244507" y="1012920"/>
            <a:ext cx="108462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u="sng" dirty="0">
                <a:solidFill>
                  <a:schemeClr val="accent2">
                    <a:lumMod val="75000"/>
                  </a:schemeClr>
                </a:solidFill>
              </a:rPr>
              <a:t>Case 3) </a:t>
            </a:r>
            <a:r>
              <a:rPr lang="ko-KR" altLang="en-US" sz="1400" b="1" u="sng" dirty="0">
                <a:solidFill>
                  <a:schemeClr val="accent2">
                    <a:lumMod val="75000"/>
                  </a:schemeClr>
                </a:solidFill>
              </a:rPr>
              <a:t>가장 높은 비중을 차지한 지표가 </a:t>
            </a:r>
            <a:r>
              <a:rPr lang="en-US" altLang="ko-KR" sz="1400" b="1" u="sng" dirty="0">
                <a:solidFill>
                  <a:schemeClr val="accent2">
                    <a:lumMod val="75000"/>
                  </a:schemeClr>
                </a:solidFill>
              </a:rPr>
              <a:t>40~50%</a:t>
            </a:r>
            <a:r>
              <a:rPr lang="ko-KR" altLang="en-US" sz="1400" b="1" u="sng" dirty="0">
                <a:solidFill>
                  <a:schemeClr val="accent2">
                    <a:lumMod val="75000"/>
                  </a:schemeClr>
                </a:solidFill>
              </a:rPr>
              <a:t>이면서</a:t>
            </a:r>
            <a:r>
              <a:rPr lang="en-US" altLang="ko-KR" sz="1400" b="1" u="sng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ko-KR" altLang="en-US" sz="1400" b="1" u="sng" dirty="0">
                <a:solidFill>
                  <a:schemeClr val="accent2">
                    <a:lumMod val="75000"/>
                  </a:schemeClr>
                </a:solidFill>
              </a:rPr>
              <a:t>가장 낮은 비중을 차지한 지표</a:t>
            </a:r>
            <a:r>
              <a:rPr lang="en-US" altLang="ko-KR" sz="1400" b="1" u="sng" dirty="0">
                <a:solidFill>
                  <a:schemeClr val="accent2">
                    <a:lumMod val="75000"/>
                  </a:schemeClr>
                </a:solidFill>
              </a:rPr>
              <a:t>(3</a:t>
            </a:r>
            <a:r>
              <a:rPr lang="ko-KR" altLang="en-US" sz="1400" b="1" u="sng" dirty="0">
                <a:solidFill>
                  <a:schemeClr val="accent2">
                    <a:lumMod val="75000"/>
                  </a:schemeClr>
                </a:solidFill>
              </a:rPr>
              <a:t>번째 지표</a:t>
            </a:r>
            <a:r>
              <a:rPr lang="en-US" altLang="ko-KR" sz="1400" b="1" u="sng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ko-KR" altLang="en-US" sz="1400" b="1" u="sng" dirty="0">
                <a:solidFill>
                  <a:schemeClr val="accent2">
                    <a:lumMod val="75000"/>
                  </a:schemeClr>
                </a:solidFill>
              </a:rPr>
              <a:t>가 </a:t>
            </a:r>
            <a:r>
              <a:rPr lang="en-US" altLang="ko-KR" sz="1400" b="1" u="sng" dirty="0">
                <a:solidFill>
                  <a:schemeClr val="accent2">
                    <a:lumMod val="75000"/>
                  </a:schemeClr>
                </a:solidFill>
              </a:rPr>
              <a:t>25% </a:t>
            </a:r>
            <a:r>
              <a:rPr lang="ko-KR" altLang="en-US" sz="1400" b="1" u="sng" dirty="0">
                <a:solidFill>
                  <a:schemeClr val="accent2">
                    <a:lumMod val="75000"/>
                  </a:schemeClr>
                </a:solidFill>
              </a:rPr>
              <a:t>미만일 경우</a:t>
            </a:r>
            <a:r>
              <a:rPr lang="en-US" altLang="ko-KR" sz="1400" b="1" u="sng" dirty="0">
                <a:solidFill>
                  <a:schemeClr val="accent2">
                    <a:lumMod val="75000"/>
                  </a:schemeClr>
                </a:solidFill>
              </a:rPr>
              <a:t>(0%</a:t>
            </a:r>
            <a:r>
              <a:rPr lang="ko-KR" altLang="en-US" sz="1400" b="1" u="sng" dirty="0">
                <a:solidFill>
                  <a:schemeClr val="accent2">
                    <a:lumMod val="75000"/>
                  </a:schemeClr>
                </a:solidFill>
              </a:rPr>
              <a:t>도 포함</a:t>
            </a:r>
            <a:r>
              <a:rPr lang="en-US" altLang="ko-KR" sz="1400" b="1" u="sng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ko-KR" altLang="en-US" sz="1400" b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8E77C-7EA3-6D3E-EA3D-9A6F22973D0A}"/>
              </a:ext>
            </a:extLst>
          </p:cNvPr>
          <p:cNvSpPr txBox="1"/>
          <p:nvPr/>
        </p:nvSpPr>
        <p:spPr>
          <a:xfrm>
            <a:off x="305324" y="5198592"/>
            <a:ext cx="89066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u="sng" dirty="0">
                <a:solidFill>
                  <a:schemeClr val="accent2">
                    <a:lumMod val="75000"/>
                  </a:schemeClr>
                </a:solidFill>
              </a:rPr>
              <a:t>Case 4) </a:t>
            </a:r>
            <a:r>
              <a:rPr lang="ko-KR" altLang="en-US" sz="1400" b="1" u="sng" dirty="0">
                <a:solidFill>
                  <a:schemeClr val="accent2">
                    <a:lumMod val="75000"/>
                  </a:schemeClr>
                </a:solidFill>
              </a:rPr>
              <a:t>가장 높은 비중을 차지한 지표가 </a:t>
            </a:r>
            <a:r>
              <a:rPr lang="en-US" altLang="ko-KR" sz="1400" b="1" u="sng" dirty="0">
                <a:solidFill>
                  <a:schemeClr val="accent2">
                    <a:lumMod val="75000"/>
                  </a:schemeClr>
                </a:solidFill>
              </a:rPr>
              <a:t>40~50%</a:t>
            </a:r>
            <a:r>
              <a:rPr lang="ko-KR" altLang="en-US" sz="1400" b="1" u="sng" dirty="0">
                <a:solidFill>
                  <a:schemeClr val="accent2">
                    <a:lumMod val="75000"/>
                  </a:schemeClr>
                </a:solidFill>
              </a:rPr>
              <a:t>이면서</a:t>
            </a:r>
            <a:r>
              <a:rPr lang="en-US" altLang="ko-KR" sz="1400" b="1" u="sng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ko-KR" altLang="en-US" sz="1400" b="1" u="sng" dirty="0">
                <a:solidFill>
                  <a:schemeClr val="accent2">
                    <a:lumMod val="75000"/>
                  </a:schemeClr>
                </a:solidFill>
              </a:rPr>
              <a:t>가장 낮은 비중을 차지한 지표가 </a:t>
            </a:r>
            <a:r>
              <a:rPr lang="en-US" altLang="ko-KR" sz="1400" b="1" u="sng" dirty="0">
                <a:solidFill>
                  <a:schemeClr val="accent2">
                    <a:lumMod val="75000"/>
                  </a:schemeClr>
                </a:solidFill>
              </a:rPr>
              <a:t>25% </a:t>
            </a:r>
            <a:r>
              <a:rPr lang="ko-KR" altLang="en-US" sz="1400" b="1" u="sng" dirty="0">
                <a:solidFill>
                  <a:schemeClr val="accent2">
                    <a:lumMod val="75000"/>
                  </a:schemeClr>
                </a:solidFill>
              </a:rPr>
              <a:t>이상일 경우</a:t>
            </a:r>
          </a:p>
        </p:txBody>
      </p:sp>
      <p:sp>
        <p:nvSpPr>
          <p:cNvPr id="10" name="화살표: 오른쪽 9">
            <a:extLst>
              <a:ext uri="{FF2B5EF4-FFF2-40B4-BE49-F238E27FC236}">
                <a16:creationId xmlns:a16="http://schemas.microsoft.com/office/drawing/2014/main" id="{63DBD3E0-4DB9-4478-4C52-7034D4284085}"/>
              </a:ext>
            </a:extLst>
          </p:cNvPr>
          <p:cNvSpPr/>
          <p:nvPr/>
        </p:nvSpPr>
        <p:spPr>
          <a:xfrm>
            <a:off x="1246152" y="4632770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879FAF05-E684-28C0-9EE7-92C3332EFC11}"/>
              </a:ext>
            </a:extLst>
          </p:cNvPr>
          <p:cNvSpPr/>
          <p:nvPr/>
        </p:nvSpPr>
        <p:spPr>
          <a:xfrm>
            <a:off x="703170" y="6095613"/>
            <a:ext cx="248112" cy="24447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08676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A62E8949-4585-764A-DACA-45D73934B4D6}"/>
              </a:ext>
            </a:extLst>
          </p:cNvPr>
          <p:cNvSpPr/>
          <p:nvPr/>
        </p:nvSpPr>
        <p:spPr>
          <a:xfrm>
            <a:off x="5685576" y="979491"/>
            <a:ext cx="5336349" cy="5484683"/>
          </a:xfrm>
          <a:prstGeom prst="rect">
            <a:avLst/>
          </a:prstGeom>
          <a:solidFill>
            <a:schemeClr val="accent2">
              <a:lumMod val="75000"/>
              <a:alpha val="10196"/>
            </a:schemeClr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4314FD6-AF28-67E7-4752-B1792260A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7961"/>
            <a:ext cx="12192000" cy="525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CAE0E017-FFB2-0046-1ABE-5C3971B52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20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70B15440-CF29-BD69-DF82-8397D873F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속도 경향 평가 로직 변경</a:t>
            </a:r>
            <a:r>
              <a:rPr lang="en-US" altLang="ko-KR" dirty="0"/>
              <a:t>(TO-BE)</a:t>
            </a:r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3E944F0-FE88-0BC2-A7C2-8904084B3F8D}"/>
              </a:ext>
            </a:extLst>
          </p:cNvPr>
          <p:cNvSpPr/>
          <p:nvPr/>
        </p:nvSpPr>
        <p:spPr>
          <a:xfrm>
            <a:off x="9886383" y="2525916"/>
            <a:ext cx="2230131" cy="724278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9966DA-D29E-3835-6A38-4181E62E96EB}"/>
              </a:ext>
            </a:extLst>
          </p:cNvPr>
          <p:cNvSpPr txBox="1"/>
          <p:nvPr/>
        </p:nvSpPr>
        <p:spPr>
          <a:xfrm rot="20700000">
            <a:off x="9774647" y="2430389"/>
            <a:ext cx="731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</a:rPr>
              <a:t>NEW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1848683-6F8D-5FDF-390F-AB47BEC55C6A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C21447-BEA5-32C0-BE08-1ACE0BA9B473}"/>
              </a:ext>
            </a:extLst>
          </p:cNvPr>
          <p:cNvSpPr txBox="1"/>
          <p:nvPr/>
        </p:nvSpPr>
        <p:spPr>
          <a:xfrm>
            <a:off x="7594935" y="5958939"/>
            <a:ext cx="10708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rgbClr val="7030A0"/>
                </a:solidFill>
              </a:rPr>
              <a:t>판정영역</a:t>
            </a:r>
          </a:p>
        </p:txBody>
      </p:sp>
    </p:spTree>
    <p:extLst>
      <p:ext uri="{BB962C8B-B14F-4D97-AF65-F5344CB8AC3E}">
        <p14:creationId xmlns:p14="http://schemas.microsoft.com/office/powerpoint/2010/main" val="36880993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241C909-477F-0718-7B97-21B7C0BA5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21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3B0343C6-4AF9-B5B0-56D7-200350DBD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정책 정의</a:t>
            </a:r>
            <a:r>
              <a:rPr lang="en-US" altLang="ko-KR" dirty="0"/>
              <a:t>(TO-BE)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51D478-68B2-6906-5E6F-810B799ECE27}"/>
              </a:ext>
            </a:extLst>
          </p:cNvPr>
          <p:cNvSpPr txBox="1"/>
          <p:nvPr/>
        </p:nvSpPr>
        <p:spPr>
          <a:xfrm>
            <a:off x="461727" y="887278"/>
            <a:ext cx="24096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/>
              <a:t>관리자 페이지 내 기능 추가</a:t>
            </a:r>
            <a:endParaRPr lang="en-US" altLang="ko-KR" sz="1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F82AC5-9B0B-E3A9-9125-F5CDF2416095}"/>
              </a:ext>
            </a:extLst>
          </p:cNvPr>
          <p:cNvSpPr txBox="1"/>
          <p:nvPr/>
        </p:nvSpPr>
        <p:spPr>
          <a:xfrm>
            <a:off x="461727" y="1359339"/>
            <a:ext cx="5123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1400" b="1" dirty="0"/>
              <a:t>관리 메뉴 </a:t>
            </a:r>
            <a:r>
              <a:rPr lang="en-US" altLang="ko-KR" sz="1400" b="1" dirty="0"/>
              <a:t>&gt; </a:t>
            </a:r>
            <a:r>
              <a:rPr lang="ko-KR" altLang="en-US" sz="1400" b="1" dirty="0" err="1"/>
              <a:t>설정값</a:t>
            </a:r>
            <a:r>
              <a:rPr lang="ko-KR" altLang="en-US" sz="1400" b="1" dirty="0"/>
              <a:t> 관리 </a:t>
            </a:r>
            <a:r>
              <a:rPr lang="en-US" altLang="ko-KR" sz="1400" b="1" dirty="0"/>
              <a:t>&gt; </a:t>
            </a:r>
            <a:r>
              <a:rPr lang="ko-KR" altLang="en-US" sz="1400" b="1" dirty="0"/>
              <a:t>탭 추가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명 </a:t>
            </a:r>
            <a:r>
              <a:rPr lang="en-US" altLang="ko-KR" sz="1400" b="1" dirty="0"/>
              <a:t>: </a:t>
            </a:r>
            <a:r>
              <a:rPr lang="ko-KR" altLang="en-US" sz="1400" b="1" dirty="0"/>
              <a:t>패턴테스트 진단</a:t>
            </a:r>
            <a:r>
              <a:rPr lang="en-US" altLang="ko-KR" sz="1400" b="1" dirty="0"/>
              <a:t>)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F5D0C5C0-EC89-0033-346D-E19B2547D8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588884"/>
              </p:ext>
            </p:extLst>
          </p:nvPr>
        </p:nvGraphicFramePr>
        <p:xfrm>
          <a:off x="964057" y="1838495"/>
          <a:ext cx="10148452" cy="418028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063244">
                  <a:extLst>
                    <a:ext uri="{9D8B030D-6E8A-4147-A177-3AD203B41FA5}">
                      <a16:colId xmlns:a16="http://schemas.microsoft.com/office/drawing/2014/main" val="227557885"/>
                    </a:ext>
                  </a:extLst>
                </a:gridCol>
                <a:gridCol w="1766101">
                  <a:extLst>
                    <a:ext uri="{9D8B030D-6E8A-4147-A177-3AD203B41FA5}">
                      <a16:colId xmlns:a16="http://schemas.microsoft.com/office/drawing/2014/main" val="180403230"/>
                    </a:ext>
                  </a:extLst>
                </a:gridCol>
                <a:gridCol w="3706776">
                  <a:extLst>
                    <a:ext uri="{9D8B030D-6E8A-4147-A177-3AD203B41FA5}">
                      <a16:colId xmlns:a16="http://schemas.microsoft.com/office/drawing/2014/main" val="3724843900"/>
                    </a:ext>
                  </a:extLst>
                </a:gridCol>
                <a:gridCol w="1741435">
                  <a:extLst>
                    <a:ext uri="{9D8B030D-6E8A-4147-A177-3AD203B41FA5}">
                      <a16:colId xmlns:a16="http://schemas.microsoft.com/office/drawing/2014/main" val="3184420717"/>
                    </a:ext>
                  </a:extLst>
                </a:gridCol>
                <a:gridCol w="1870896">
                  <a:extLst>
                    <a:ext uri="{9D8B030D-6E8A-4147-A177-3AD203B41FA5}">
                      <a16:colId xmlns:a16="http://schemas.microsoft.com/office/drawing/2014/main" val="3569686400"/>
                    </a:ext>
                  </a:extLst>
                </a:gridCol>
              </a:tblGrid>
              <a:tr h="27926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</a:rPr>
                        <a:t>평가지표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</a:rPr>
                        <a:t>상세 지표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</a:rPr>
                        <a:t>조건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디폴트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형태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342360"/>
                  </a:ext>
                </a:extLst>
              </a:tr>
              <a:tr h="2600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리턴거리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홀을 지나간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비중</a:t>
                      </a: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홀을 지나간 </a:t>
                      </a:r>
                      <a:r>
                        <a:rPr lang="ko-KR" altLang="en-US" sz="900" u="none" strike="noStrike" dirty="0" err="1">
                          <a:effectLst/>
                        </a:rPr>
                        <a:t>펏의</a:t>
                      </a:r>
                      <a:r>
                        <a:rPr lang="ko-KR" altLang="en-US" sz="900" u="none" strike="noStrike" dirty="0">
                          <a:effectLst/>
                        </a:rPr>
                        <a:t> 비중이 전체 </a:t>
                      </a:r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K</a:t>
                      </a:r>
                      <a:r>
                        <a:rPr lang="en-US" altLang="ko-KR" sz="900" u="none" strike="noStrike" dirty="0">
                          <a:effectLst/>
                        </a:rPr>
                        <a:t>% </a:t>
                      </a:r>
                      <a:r>
                        <a:rPr lang="ko-KR" altLang="en-US" sz="900" u="none" strike="noStrike" dirty="0">
                          <a:effectLst/>
                        </a:rPr>
                        <a:t>이상인 경우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정수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숫자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직접 입력 방식</a:t>
                      </a:r>
                      <a:endParaRPr lang="af-ZA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133105"/>
                  </a:ext>
                </a:extLst>
              </a:tr>
              <a:tr h="2600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</a:rPr>
                        <a:t>경향성 파악 불가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u="none" strike="noStrike" dirty="0">
                          <a:effectLst/>
                        </a:rPr>
                        <a:t>성공률 </a:t>
                      </a:r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K</a:t>
                      </a:r>
                      <a:r>
                        <a:rPr lang="en-US" altLang="ko-KR" sz="900" u="none" strike="noStrike" dirty="0">
                          <a:effectLst/>
                        </a:rPr>
                        <a:t>% </a:t>
                      </a:r>
                      <a:r>
                        <a:rPr lang="ko-KR" altLang="en-US" sz="900" u="none" strike="noStrike" dirty="0">
                          <a:effectLst/>
                        </a:rPr>
                        <a:t>이상인 경우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af-ZA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5491854"/>
                  </a:ext>
                </a:extLst>
              </a:tr>
              <a:tr h="260068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</a:rPr>
                        <a:t>출발방향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</a:rPr>
                        <a:t>왼쪽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af-ZA" sz="900" u="none" strike="noStrike" dirty="0">
                          <a:effectLst/>
                        </a:rPr>
                        <a:t>Left </a:t>
                      </a:r>
                      <a:r>
                        <a:rPr lang="ko-KR" altLang="en-US" sz="900" u="none" strike="noStrike" dirty="0">
                          <a:effectLst/>
                        </a:rPr>
                        <a:t>편향이 </a:t>
                      </a:r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K</a:t>
                      </a:r>
                      <a:r>
                        <a:rPr lang="en-US" altLang="ko-KR" sz="900" u="none" strike="noStrike" dirty="0">
                          <a:effectLst/>
                        </a:rPr>
                        <a:t>% </a:t>
                      </a:r>
                      <a:r>
                        <a:rPr lang="ko-KR" altLang="en-US" sz="900" u="none" strike="noStrike" dirty="0">
                          <a:effectLst/>
                        </a:rPr>
                        <a:t>이상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af-ZA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539488"/>
                  </a:ext>
                </a:extLst>
              </a:tr>
              <a:tr h="2600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</a:rPr>
                        <a:t>오른쪽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af-ZA" sz="900" u="none" strike="noStrike" dirty="0">
                          <a:effectLst/>
                        </a:rPr>
                        <a:t>Right </a:t>
                      </a:r>
                      <a:r>
                        <a:rPr lang="ko-KR" altLang="en-US" sz="900" u="none" strike="noStrike" dirty="0">
                          <a:effectLst/>
                        </a:rPr>
                        <a:t>편향이 </a:t>
                      </a:r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K</a:t>
                      </a:r>
                      <a:r>
                        <a:rPr lang="en-US" altLang="ko-KR" sz="900" u="none" strike="noStrike" dirty="0">
                          <a:effectLst/>
                        </a:rPr>
                        <a:t>% </a:t>
                      </a:r>
                      <a:r>
                        <a:rPr lang="ko-KR" altLang="en-US" sz="900" u="none" strike="noStrike" dirty="0">
                          <a:effectLst/>
                        </a:rPr>
                        <a:t>이상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af-ZA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2341783"/>
                  </a:ext>
                </a:extLst>
              </a:tr>
              <a:tr h="2600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</a:rPr>
                        <a:t>높음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u="none" strike="noStrike" dirty="0">
                          <a:effectLst/>
                        </a:rPr>
                        <a:t>High </a:t>
                      </a:r>
                      <a:r>
                        <a:rPr lang="ko-KR" altLang="en-US" sz="900" u="none" strike="noStrike" dirty="0">
                          <a:effectLst/>
                        </a:rPr>
                        <a:t>비중 </a:t>
                      </a:r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K</a:t>
                      </a:r>
                      <a:r>
                        <a:rPr lang="en-US" altLang="ko-KR" sz="900" u="none" strike="noStrike" dirty="0">
                          <a:effectLst/>
                        </a:rPr>
                        <a:t>% </a:t>
                      </a:r>
                      <a:r>
                        <a:rPr lang="ko-KR" altLang="en-US" sz="900" u="none" strike="noStrike" dirty="0">
                          <a:effectLst/>
                        </a:rPr>
                        <a:t>이상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60</a:t>
                      </a:r>
                      <a:endParaRPr lang="af-ZA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af-ZA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8806670"/>
                  </a:ext>
                </a:extLst>
              </a:tr>
              <a:tr h="2600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</a:rPr>
                        <a:t>낮음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u="none" strike="noStrike" dirty="0">
                          <a:effectLst/>
                        </a:rPr>
                        <a:t>Low </a:t>
                      </a:r>
                      <a:r>
                        <a:rPr lang="ko-KR" altLang="en-US" sz="900" u="none" strike="noStrike" dirty="0">
                          <a:effectLst/>
                        </a:rPr>
                        <a:t>비중 </a:t>
                      </a:r>
                      <a:r>
                        <a:rPr lang="en-US" altLang="ko-KR" sz="9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K</a:t>
                      </a:r>
                      <a:r>
                        <a:rPr lang="en-US" altLang="ko-KR" sz="900" u="none" strike="noStrike" dirty="0">
                          <a:effectLst/>
                        </a:rPr>
                        <a:t>% </a:t>
                      </a:r>
                      <a:r>
                        <a:rPr lang="ko-KR" altLang="en-US" sz="900" u="none" strike="noStrike" dirty="0">
                          <a:effectLst/>
                        </a:rPr>
                        <a:t>이상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108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60</a:t>
                      </a:r>
                      <a:endParaRPr lang="af-ZA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af-ZA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33764"/>
                  </a:ext>
                </a:extLst>
              </a:tr>
              <a:tr h="2600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적절</a:t>
                      </a: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코리도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범위 </a:t>
                      </a:r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K~T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%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이상</a:t>
                      </a:r>
                    </a:p>
                  </a:txBody>
                  <a:tcPr marL="108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60</a:t>
                      </a:r>
                      <a:endParaRPr lang="af-ZA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af-ZA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63446"/>
                  </a:ext>
                </a:extLst>
              </a:tr>
              <a:tr h="2600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이상적임</a:t>
                      </a: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코리도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범위 </a:t>
                      </a:r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T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%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이상</a:t>
                      </a:r>
                    </a:p>
                  </a:txBody>
                  <a:tcPr marL="108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af-ZA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7870492"/>
                  </a:ext>
                </a:extLst>
              </a:tr>
              <a:tr h="26006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속도경향</a:t>
                      </a: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Fast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최대값 초과된 개수 비중</a:t>
                      </a: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Fast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지표 중 최대값 초과한 비중 </a:t>
                      </a:r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K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%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이상</a:t>
                      </a:r>
                    </a:p>
                  </a:txBody>
                  <a:tcPr marL="108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420162"/>
                  </a:ext>
                </a:extLst>
              </a:tr>
              <a:tr h="260068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출발방향 내 </a:t>
                      </a:r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Ideal </a:t>
                      </a:r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각도 범위 지정</a:t>
                      </a: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Ideal_min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(1.0m)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Ideal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min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범위 </a:t>
                      </a:r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af-ZA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7072130"/>
                  </a:ext>
                </a:extLst>
              </a:tr>
              <a:tr h="2600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Ideal_max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(1.0m)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Ideal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의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max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범위 </a:t>
                      </a:r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K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이상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100</a:t>
                      </a:r>
                      <a:endParaRPr lang="af-ZA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af-ZA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9673762"/>
                  </a:ext>
                </a:extLst>
              </a:tr>
              <a:tr h="2600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Ideal_min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(1.5m)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Ideal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의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min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범위 </a:t>
                      </a:r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K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이상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100</a:t>
                      </a:r>
                      <a:endParaRPr lang="af-ZA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af-ZA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4456178"/>
                  </a:ext>
                </a:extLst>
              </a:tr>
              <a:tr h="2600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Ideal_max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(1.5m)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Ideal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의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max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범위 </a:t>
                      </a:r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K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이상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100</a:t>
                      </a:r>
                      <a:endParaRPr lang="af-ZA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af-ZA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3822606"/>
                  </a:ext>
                </a:extLst>
              </a:tr>
              <a:tr h="2600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Ideal_min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(2.0m)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Ideal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의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min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범위 </a:t>
                      </a:r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K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이상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100</a:t>
                      </a:r>
                      <a:endParaRPr lang="af-ZA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af-ZA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762982"/>
                  </a:ext>
                </a:extLst>
              </a:tr>
              <a:tr h="260068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Ideal_max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(2.0m)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147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Ideal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의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max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범위 </a:t>
                      </a:r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K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%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이상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08000" marR="6147" marT="6147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100</a:t>
                      </a:r>
                      <a:endParaRPr lang="af-ZA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af-ZA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9916712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29F26D06-A5DA-4121-C4E2-4C76B0BCFC79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</p:spTree>
    <p:extLst>
      <p:ext uri="{BB962C8B-B14F-4D97-AF65-F5344CB8AC3E}">
        <p14:creationId xmlns:p14="http://schemas.microsoft.com/office/powerpoint/2010/main" val="2203799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AD2ACF15-751A-7EF5-95DC-84BE0C70A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22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BF17FEB-6BA2-C0E3-BC96-A2DF58B9A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59" y="41182"/>
            <a:ext cx="4631957" cy="433947"/>
          </a:xfrm>
        </p:spPr>
        <p:txBody>
          <a:bodyPr/>
          <a:lstStyle/>
          <a:p>
            <a:r>
              <a:rPr lang="ko-KR" altLang="en-US" dirty="0"/>
              <a:t>평가지표 추가로 인한 </a:t>
            </a:r>
            <a:r>
              <a:rPr lang="ko-KR" altLang="en-US"/>
              <a:t>코멘트 </a:t>
            </a:r>
            <a:r>
              <a:rPr lang="en-US" altLang="ko-KR" dirty="0"/>
              <a:t>Sequence </a:t>
            </a:r>
            <a:r>
              <a:rPr lang="ko-KR" altLang="en-US" dirty="0"/>
              <a:t>추가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A764BF01-4D61-4717-10D7-4EC679F85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448646"/>
              </p:ext>
            </p:extLst>
          </p:nvPr>
        </p:nvGraphicFramePr>
        <p:xfrm>
          <a:off x="315713" y="614561"/>
          <a:ext cx="11740453" cy="622296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5522">
                  <a:extLst>
                    <a:ext uri="{9D8B030D-6E8A-4147-A177-3AD203B41FA5}">
                      <a16:colId xmlns:a16="http://schemas.microsoft.com/office/drawing/2014/main" val="1395161132"/>
                    </a:ext>
                  </a:extLst>
                </a:gridCol>
                <a:gridCol w="651156">
                  <a:extLst>
                    <a:ext uri="{9D8B030D-6E8A-4147-A177-3AD203B41FA5}">
                      <a16:colId xmlns:a16="http://schemas.microsoft.com/office/drawing/2014/main" val="3026923230"/>
                    </a:ext>
                  </a:extLst>
                </a:gridCol>
                <a:gridCol w="616226">
                  <a:extLst>
                    <a:ext uri="{9D8B030D-6E8A-4147-A177-3AD203B41FA5}">
                      <a16:colId xmlns:a16="http://schemas.microsoft.com/office/drawing/2014/main" val="619003070"/>
                    </a:ext>
                  </a:extLst>
                </a:gridCol>
                <a:gridCol w="646044">
                  <a:extLst>
                    <a:ext uri="{9D8B030D-6E8A-4147-A177-3AD203B41FA5}">
                      <a16:colId xmlns:a16="http://schemas.microsoft.com/office/drawing/2014/main" val="2583433158"/>
                    </a:ext>
                  </a:extLst>
                </a:gridCol>
                <a:gridCol w="695739">
                  <a:extLst>
                    <a:ext uri="{9D8B030D-6E8A-4147-A177-3AD203B41FA5}">
                      <a16:colId xmlns:a16="http://schemas.microsoft.com/office/drawing/2014/main" val="545642441"/>
                    </a:ext>
                  </a:extLst>
                </a:gridCol>
                <a:gridCol w="8451410">
                  <a:extLst>
                    <a:ext uri="{9D8B030D-6E8A-4147-A177-3AD203B41FA5}">
                      <a16:colId xmlns:a16="http://schemas.microsoft.com/office/drawing/2014/main" val="779296908"/>
                    </a:ext>
                  </a:extLst>
                </a:gridCol>
                <a:gridCol w="404356">
                  <a:extLst>
                    <a:ext uri="{9D8B030D-6E8A-4147-A177-3AD203B41FA5}">
                      <a16:colId xmlns:a16="http://schemas.microsoft.com/office/drawing/2014/main" val="825417269"/>
                    </a:ext>
                  </a:extLst>
                </a:gridCol>
              </a:tblGrid>
              <a:tr h="1329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</a:rPr>
                        <a:t>구분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</a:rPr>
                        <a:t>출발경향</a:t>
                      </a:r>
                    </a:p>
                  </a:txBody>
                  <a:tcPr marL="5447" marR="5447" marT="54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</a:rPr>
                        <a:t>속도경향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코멘트</a:t>
                      </a:r>
                    </a:p>
                  </a:txBody>
                  <a:tcPr marL="5447" marR="5447" marT="54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string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164823"/>
                  </a:ext>
                </a:extLst>
              </a:tr>
              <a:tr h="150907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지표</a:t>
                      </a:r>
                    </a:p>
                  </a:txBody>
                  <a:tcPr marL="5447" marR="5447" marT="54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지표</a:t>
                      </a:r>
                    </a:p>
                  </a:txBody>
                  <a:tcPr marL="5447" marR="5447" marT="54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557901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1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왼쪽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느림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  <a:endParaRPr lang="af-ZA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범위에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왼쪽 출발 비중이 높습니다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특히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볼이 훅 라이에서 왼쪽으로 출발한 경우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미스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펏의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발생 가능성이 높아져 더 나은 경기력을 위해 출발 방향 연습이 필요해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퍼팅 속도가 전반적으로 느린 성향으로 견고한 힘전달을 함께 연습하면 퍼팅 성공률을 더욱 높일 수 있습니다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972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166876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2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왼쪽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빠름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good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범위에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왼쪽 출발 비중이 높은 편입니다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특히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훅 라이에서 왼쪽으로 출발한 경우 미스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발생 가능성이 높아집니다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또한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퍼팅속도가 빠른 경향이어서 느린 그린 환경에서는 홀인 확률은 높지만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놓치면 리턴 거리가 길어져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쓰리펏의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가능성이 높아 주의가 필요합니다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973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57605"/>
                  </a:ext>
                </a:extLst>
              </a:tr>
              <a:tr h="154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3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왼쪽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적절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Excellent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거리감은 전반적으로 이상적인 속도에 가까운 편입니다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그러나 이상적인 범위에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방향은 왼쪽 출발 비중이 높은 편으로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퍼팅 성공률을 높이기 위해선 방향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에임 설정 위주의 훈련이 필요합니다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34698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4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왼쪽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너무 빠름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범위에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왼쪽 비중이 높고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속도가 상대적으로 너무 빠른 편이어서 라이 공략이 무의미할 정도로 홀을 멀찍이 벗어나게 되는 미스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확률이 높아집니다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이로 인해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세컨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펏의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거리가 길어져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쓰리펏의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가능성이 높기 때문에 거리감 조절 훈련이 우선 필요해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975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557372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5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왼쪽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일관성 없다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일관성이 부족한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퍼팅 속도는 결과를 불규칙하게 만드는 원인입니다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거리감 조절 연습이 우선적으로 요구됩니다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또한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범위에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왼쪽 출발 비중이 높은 편입니다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왼쪽 방향으로 출발하는 경우 훅 라이에서 약점이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될수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있어 이를 보완하기 위한 방향 연습의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병행을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권장합니다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762520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6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오른쪽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느림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  <a:endParaRPr lang="af-ZA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범위에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오른쪽 출발 비중이 높은 편입니다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특히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슬라이스 라이에서 오른쪽 출발 방향은 미스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가능성이 높아져 이를 보완하기 위한 방향 연습이 필요합니다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또한 퍼팅 속도가 전반적으로 느린 성향으로 견고한 힘전달을 함께 연습하면 퍼팅 성공률을 더욱 높일 수 있습니다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977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735130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7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오른쪽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빠름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good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범위에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오른쪽 출발 비중이 높은 편입니다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특히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슬라이스 라이에서 오른쪽 출발은 미스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발생 가능성이 높아집니다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전반적인 퍼팅 속도도 빠른 편이라 느린 그린 환경에서는 홀 인 확률은 있으나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놓치면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세컨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펏이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길어져 홀인 부담이 가중될 수 있으니 주의를 요합니다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978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862088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8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오른쪽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적절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Excellent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퍼팅의 거리감은 전반적으로 이상적인 속도 비중이 높은 편입니다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꾸준히 이상적인 속도 비중을 높이는데 집중해야 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하지만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범위에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오른쪽 출발 비중이 높은 편이며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퍼팅 성공률을 높이기 위해선 방향 연습이 우선 필요해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979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79354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9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오른쪽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너무 빠름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범위에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오른쪽 출발 비중이 높고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전반적인 퍼팅 속도가 상당히 빠른 편이어서 라이 공략이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무색할만큼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홀을 멀찍이 벗어날 수 있습니다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이로 인해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세컨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펏의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거리가 너무 길어져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쓰리펏의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가능성이 높아지기 때문에 거리감 조절 훈련이 우선 필요해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980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797647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10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오른쪽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일관성 없다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일관성이 부족한 퍼팅 속도가 결과를 불규칙하게 만드는 원인으로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거리감 조절 연습이 우선 요구됩니다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또한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범위에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오른쪽 출발 비중이 높은 편입니다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오른쪽 비중이 높으면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슬라이스 라이에서 약점을 보일 가능성이 높아져 이를 보완하기 위한 방향 연습의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병행을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권장합니다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981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259342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11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느림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  <a:endParaRPr lang="af-ZA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에임 범위를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타겟 설정은 높게 설정된 경향을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높은 타겟 설정은 프로 수준의 그린 공략법이지만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코리도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범위를 벗어나지 않도록 세밀한 에임 설정이 필요합니다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또한 퍼팅 속도는 전반적으로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느린편이며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높은 타겟 설정과 좋은 퍼팅을 만들기 위해선 좀 더 강한 힘전달이 필요합니다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165427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12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빠름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good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에임 범위를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타겟 설정은 높게 설정된 경향을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반면 전반적인 퍼팅 속도는 빠른 경향을 보여 그린 경사의 영향을 상대적으로 적게 받을 가능성이 있습니다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이러한 높은 타겟 설정과 빠른 퍼팅속도는 퍼팅 성공률을 떨어뜨리는 주요 원인이 될 수 있습니다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8199844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13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적절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Excellent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퍼팅 속도는 전반적으로 이상적인 범위로 들어왔으나 이상적인 에임 범위를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타겟이 높게 설정된 경향을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타겟을 높게 설정한 경우 거리에 따른 이상적인 퍼팅속도의 스트로크를 할지라도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높은 쪽으로 미스할 확률이 존재해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코리도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범위를 벗어나지 않도록 세밀한 타겟 설정이 필요해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984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547465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14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너무 빠름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에임 범위를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타겟 설정은 높게 설정된 경향을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높은 타겟 설정은 프로 수준의 그린 공략법이지만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속도가 상대적으로 너무 빠른 편이어서 라이 공략을 제대로 컨트롤하기 어렵습니다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거리감 조절 훈련을 통해 적절한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힘전달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방식을 익히길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권장드립니다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985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033365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15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일관성 없다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에임 범위를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타겟 설정은 높게 설정된 경향이며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퍼팅 속도는 일관성이 없는 경향을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일관성 없는 속도는 퍼팅 결과를 불규칙하게 만드는 주요 원인이기에 거리감 조절 연습이 우선 필요하며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타겟 설정 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코리도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범위를 벗어나지 않도록 세밀한 타겟 설정 연습도 필요합니다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620579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16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낮음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느림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  <a:endParaRPr lang="af-ZA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에임 범위를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타겟 설정이 전반적으로 낮게 설정한 경향이 확인됩니다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또한 전반적으로 느린 퍼팅 속도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경향으로 인해 그린 경사의 영향을 받기 쉬워지므로 낮은 쪽으로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미스펏이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날 가능성이 높아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타겟 설정을 조금 더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여유있게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한 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매칭되는 속도를 찾아야 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987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298917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17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낮음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빠름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good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에임 범위를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타겟 설정이 낮게 설정된 경향을 보인 반면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퍼팅 속도는 전반적으로 빠른 경향을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.&lt;u&gt;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낮은 타겟 설정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&lt;/u&gt;+&lt;u&gt;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빠른 퍼팅 속도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&lt;/u&gt;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공략 방식은 경사의 영향을 적게 받기 때문에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숏퍼팅에선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성공 가능성이 높을 수 있지만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롱퍼팅의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경우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세컨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펏의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거리가 늘어날 수 있어 주의해야 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988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101992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18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낮음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적절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Excellent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퍼팅의 속도는 이상적인 범위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내로 들어왔으나 이상적인 에임 범위를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타겟 설정은 낮게 설정된 경향을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낮은 타겟 설정의 성향은 거리에 따른 이상적인 속도 범위 내의 스트로크를 할지라도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미스할 확률이 존재합니다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타겟을 좀 더 높게 설정하는 훈련을 하면 더욱 좋은 결과를 낼 수 있습니다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57051"/>
                  </a:ext>
                </a:extLst>
              </a:tr>
              <a:tr h="1726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19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낮음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너무 빠름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에임 범위를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타겟 설정은 전반적으로 낮게 설정된 경향이 확인됩니다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또한 전반적으로 너무 빠른 속도 경향으로 인해 방향이 맞더라도 홀을 맞고 튕겨 나가거나 홀 주변을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완젼히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벗어나는 퍼팅이 구현될 가능성이 높습니다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거리감 훈련을 통해 적절한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힘전달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방식을 익혀야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권장드립니다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990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445070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20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낮음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일관성 없다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에임 범위를 벗어난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중에 타겟 설정을 전반적으로 낮게 설정된 경향을 보이며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퍼팅 속도는 일관성이 없는 경향을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거리에 따라 일관성이 부족한 퍼팅 속도가 퍼팅의 결과를 매우 불규칙하게 만드는 주요 원인으로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거리에 따른 힘 전달과 힘 조절 연습이 우선적으로 요구됩니다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991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6290747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21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적절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Good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느림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  <a:endParaRPr lang="af-ZA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코리도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범위에 진입한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펏이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대체로 많아 그린 리딩 및 출발 방향은 준수한 편으로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다만 전반적으로 느린 퍼팅 속도경향으로 볼이 홀에 미치지 못하거나 경사에 영향을 더 받아 미스 가능성이 있기 때문에 퍼팅 속도를 좀 더 높이면 좋은 결과를 가져올 수 있습니다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992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284441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22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적절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Good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빠름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good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코리도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범위에 진입한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펏이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많아 그린 리딩 및 출발 방향은 준수한 편으로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다만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빠른 퍼팅 속도 경향은 미스 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세컨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펏의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거리가 늘어나는 부담이 있습니다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안정적인 퍼팅 경기력을 위해 조금 더 부드러운 힘전달을 통한 거리감 조절 훈련을 권장합니다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993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855493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>
                          <a:effectLst/>
                        </a:rPr>
                        <a:t>23</a:t>
                      </a:r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적절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Good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적절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Excellent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퍼팅 속도는 전반적으로 이상적인 범위내로 들어왔으며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방향도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코리도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범위 안에 진입한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펏이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많아 그린 리딩 및 방향 역시 준수한 편으로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이대로 꾸준히 퍼팅 훈련을 지속하여 일관성까지 확보한다면 더 좋은 경기력을 보일 수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있을것입니다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994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981216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u="none" strike="noStrike" dirty="0">
                          <a:effectLst/>
                        </a:rPr>
                        <a:t>24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7" marR="5447" marT="5447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적절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Good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너무 빠름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코리도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범위 안에 진입한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펏이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많아 그린 리딩 및 출발 방향은 준수한 편으로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다만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너무 빠른 속도로 인해 경사 영향을 받지 못하며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이는 홀인 가능성을 급격히 떨어뜨립니다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또한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쓰리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펏의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위험도 높아지기 때문에 거리감 훈련을 통해 힘전달을 개선한다면 홀인 성공률을 높일 수 있습니다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995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283166"/>
                  </a:ext>
                </a:extLst>
              </a:tr>
              <a:tr h="154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적절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Good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일관성 없다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방향은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코리도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범위 안에 진입한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펏이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많아 그린 리딩 및 방향은 준수한 편으로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다만 거리에 따라 일관성이 부족한 속도가 퍼팅 결과를 불규칙하게 만드는 주요 원인이 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거리에 따른 힘 조절 연습을 우선적으로 권장합니다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107463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</a:t>
                      </a: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일관성 없다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느림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  <a:endParaRPr lang="af-ZA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그린 리딩 및 출발 방향의 일관성이 부족해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퍼팅 속도는 느린 경향으로 경사에 영향을 받기 쉬워지며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이로 인해 홀에 미치지 못하는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미스샷을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유발할 수 있습니다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퍼팅 성공률을 높이기 위해 견고한 힘전달을 우선 연습하신 후 그린 리딩 및 방향 훈련 진행을 권장합니다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997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386375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</a:t>
                      </a: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일관성 없다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빠름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good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그린 리딩 및 방향에 일관성이 부족해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더욱이 퍼팅 속도는 대체로 빠른 편으로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미스샷의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발생 확률도 높아집니다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미스샷이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발생하는 경우 리턴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펏의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거리가 길게 남을 가능성이 높아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쓰리펏을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유발할 수 있습니다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우선 방향의 일관성을 유지하기 위해 그린 리딩 및 방향 연습을 권장합니다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30816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</a:t>
                      </a: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일관성 없다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적절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Excellent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퍼팅 속도는 전반적으로 이상적인 범위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내에 들어왔으나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그린 리딩과 방향에 일관성이 없어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미스샷의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주요 원인이 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더 좋은 경기력을 위해 리딩 및 방향 훈련을 꾸준히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진행하다면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안정적인 퍼팅 속도에 더해져 퍼팅 성공률을 빠르게 끌어 올리실 수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있을것으로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999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88405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</a:t>
                      </a:r>
                    </a:p>
                  </a:txBody>
                  <a:tcPr marL="5447" marR="5447" marT="5447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일관성 없다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너무 빠름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그린 리딩 및 방향에 일관성이 부족해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더욱이 퍼팅 속도가 너무 빨라서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홀인 성공률이 낮아질 수 있습니다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거리감 훈련을 통해서 홀인 성공률을 높이거나 최소한 홀에 가깝게 붙이는 공략을 통해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쓰리펏의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위험을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낯추는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방식이 우선 필요합니다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1000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770841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일관성 없다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일관성 없다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그린 리딩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출발 방향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속도 모두 전반적으로 일관성이 부족하여 많은 연습이 필요한 상황입니다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 중 우선적으로 거리감 연습을 진행하여 거리에 따른 일관성 있는 퍼팅 속도를 훈련하신 뒤 이후 그린 리딩 및 방향 훈련 순서로 연습하시는 것을 권장합니다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1001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192008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Excellent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느림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Not Bad</a:t>
                      </a:r>
                      <a:endParaRPr lang="af-ZA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대부분의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펏이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코리도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범위 안에 진입하여 그린 리딩 및 방향은 매우 이상적인 상태로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다만 대체로 느린 속도로 인해 경사 등의 환경 요인에 영향 받기 쉬울 수 있으므로 더 좋은 퍼팅 경기력을 위해 퍼팅 속도를 더 이상적인 속도로 높이는 연습을 권장합니다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1002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413831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Excellent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빠름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good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대부분의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펏이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코리도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범위 안에 진입하여 그린 리딩 및 방향은 이상적인 상태로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다만 빠른 속도로 인해 미스 샷이 발생 시 다음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펏에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부담이 가중될 수 있습니다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더 좋은 퍼팅 경기력을 위해 더 이상적인 속도로 조절하는 거리감 연습을 권장합니다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1003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838689"/>
                  </a:ext>
                </a:extLst>
              </a:tr>
              <a:tr h="1540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Excellent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적절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Excellent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그린 리딩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출발 방향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거리감 모두 프로와 유사한 수준이며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펏에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가장 가까운 형태입니다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이와 같은 퍼팅 경기력을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일관성있고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이상적인 상태를 유지하기 위해서 지속적인 관리와 연습이 필요합니다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1004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104448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</a:t>
                      </a:r>
                    </a:p>
                  </a:txBody>
                  <a:tcPr marL="5447" marR="5447" marT="5447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이상적임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Excellent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너무 빠름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대부분의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펏이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코리도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범위 안에 진입하여 그린 리딩 및 방향은 매우 이상적인 상태로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다만 비교적 너무 빠른 속도로 인해 경사 등의 환경 요인에 영향을 덜 받아 홀인 성공률을 떨어뜨립니다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더 좋은 퍼팅 경기력을 위해 퍼팅 속도를 더 이상적인 속도로 높이는 연습을 권장합니다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1005</a:t>
                      </a:r>
                    </a:p>
                  </a:txBody>
                  <a:tcPr marL="0" marR="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303541"/>
                  </a:ext>
                </a:extLst>
              </a:tr>
              <a:tr h="17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</a:t>
                      </a:r>
                    </a:p>
                  </a:txBody>
                  <a:tcPr marL="5447" marR="5447" marT="5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이상적임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Excellent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일관성 없다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대부분의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펏이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코리도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범위 안에 진입하여 그린 리딩 및 방향은 이상적인 상태로 보입니다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다만 거리별로 일관성 없는 속도가 퍼팅 결과를 매우 불규칙하게 만드는 주요 원인이 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퍼팅 성공률을 높이기 위해서는 거리에 따른 힘 전달과 조절 연습을 우선적으로 권장합니다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1006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927569"/>
                  </a:ext>
                </a:extLst>
              </a:tr>
            </a:tbl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id="{58B5BF8C-B649-1B47-7F8C-4E1B458742DE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</p:spTree>
    <p:extLst>
      <p:ext uri="{BB962C8B-B14F-4D97-AF65-F5344CB8AC3E}">
        <p14:creationId xmlns:p14="http://schemas.microsoft.com/office/powerpoint/2010/main" val="2965103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ECA9F77E-0270-4DC5-B06B-AEA2697869FB}"/>
              </a:ext>
            </a:extLst>
          </p:cNvPr>
          <p:cNvSpPr/>
          <p:nvPr/>
        </p:nvSpPr>
        <p:spPr>
          <a:xfrm>
            <a:off x="0" y="541786"/>
            <a:ext cx="12192000" cy="2838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C16E7B-6469-44A3-A3B7-A2DEF31B6230}"/>
              </a:ext>
            </a:extLst>
          </p:cNvPr>
          <p:cNvSpPr txBox="1"/>
          <p:nvPr/>
        </p:nvSpPr>
        <p:spPr>
          <a:xfrm>
            <a:off x="680001" y="2967632"/>
            <a:ext cx="108531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/>
              <a:t>진단 도움말 내용 변경</a:t>
            </a:r>
            <a:endParaRPr lang="en-US" altLang="ko-KR" sz="4800" b="1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994D17E-DC33-48D6-99B4-E9BD5341C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7F491-08B3-465F-A15D-BA4337303C0E}" type="slidenum">
              <a:rPr lang="ko-KR" altLang="en-US" sz="1000" smtClean="0"/>
              <a:t>23</a:t>
            </a:fld>
            <a:endParaRPr lang="ko-KR" altLang="en-US" sz="1000"/>
          </a:p>
        </p:txBody>
      </p:sp>
      <p:pic>
        <p:nvPicPr>
          <p:cNvPr id="5" name="그림 15">
            <a:extLst>
              <a:ext uri="{FF2B5EF4-FFF2-40B4-BE49-F238E27FC236}">
                <a16:creationId xmlns:a16="http://schemas.microsoft.com/office/drawing/2014/main" id="{0C4A5A53-08B0-49D9-87AD-96317BA014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7800" y="6454998"/>
            <a:ext cx="713507" cy="16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85164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B1B7D12-3E05-642E-781C-FBA07C899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24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81EB66D-4B96-5C2B-FB80-96DBD8F02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도움말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C999EFC-0070-4AA9-38AB-7032F90B1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506" y="848809"/>
            <a:ext cx="5264599" cy="57625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87E167-39AD-7748-A281-8BC500FA603F}"/>
              </a:ext>
            </a:extLst>
          </p:cNvPr>
          <p:cNvSpPr txBox="1"/>
          <p:nvPr/>
        </p:nvSpPr>
        <p:spPr>
          <a:xfrm>
            <a:off x="250858" y="941560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/>
              <a:t>도움말</a:t>
            </a:r>
            <a:r>
              <a:rPr lang="en-US" altLang="ko-KR" b="1" dirty="0"/>
              <a:t>_</a:t>
            </a:r>
            <a:r>
              <a:rPr lang="ko-KR" altLang="en-US" b="1" dirty="0"/>
              <a:t>출발방향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44574B9-C96D-EE69-FC45-E1CF72D84D40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3A66AD72-C496-E535-7CCA-3B986FB7F8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248730"/>
              </p:ext>
            </p:extLst>
          </p:nvPr>
        </p:nvGraphicFramePr>
        <p:xfrm>
          <a:off x="9180349" y="1079306"/>
          <a:ext cx="2575208" cy="160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5208">
                  <a:extLst>
                    <a:ext uri="{9D8B030D-6E8A-4147-A177-3AD203B41FA5}">
                      <a16:colId xmlns:a16="http://schemas.microsoft.com/office/drawing/2014/main" val="3234096292"/>
                    </a:ext>
                  </a:extLst>
                </a:gridCol>
              </a:tblGrid>
              <a:tr h="1608279">
                <a:tc>
                  <a:txBody>
                    <a:bodyPr/>
                    <a:lstStyle/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국문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영문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일어 버전 모두 동일하게 변경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텍스트 영역 확대되며 </a:t>
                      </a:r>
                      <a:r>
                        <a:rPr lang="ko-KR" altLang="en-US" sz="800" dirty="0" err="1">
                          <a:solidFill>
                            <a:schemeClr val="tx1"/>
                          </a:solidFill>
                        </a:rPr>
                        <a:t>길어짐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2040298"/>
                  </a:ext>
                </a:extLst>
              </a:tr>
            </a:tbl>
          </a:graphicData>
        </a:graphic>
      </p:graphicFrame>
      <p:sp>
        <p:nvSpPr>
          <p:cNvPr id="14" name="직사각형 13">
            <a:extLst>
              <a:ext uri="{FF2B5EF4-FFF2-40B4-BE49-F238E27FC236}">
                <a16:creationId xmlns:a16="http://schemas.microsoft.com/office/drawing/2014/main" id="{91D09A3F-776F-3935-05A7-05474673738F}"/>
              </a:ext>
            </a:extLst>
          </p:cNvPr>
          <p:cNvSpPr/>
          <p:nvPr/>
        </p:nvSpPr>
        <p:spPr>
          <a:xfrm>
            <a:off x="9180349" y="830511"/>
            <a:ext cx="2575208" cy="24879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Description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5" name="AutoShape 19">
            <a:extLst>
              <a:ext uri="{FF2B5EF4-FFF2-40B4-BE49-F238E27FC236}">
                <a16:creationId xmlns:a16="http://schemas.microsoft.com/office/drawing/2014/main" id="{37D9514E-CF9F-CD6E-EC35-3B88C0E3C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1655" y="2100757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AutoShape 19">
            <a:extLst>
              <a:ext uri="{FF2B5EF4-FFF2-40B4-BE49-F238E27FC236}">
                <a16:creationId xmlns:a16="http://schemas.microsoft.com/office/drawing/2014/main" id="{B7995D0D-2EED-00D3-2F98-0E6022460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1655" y="4158186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AutoShape 19">
            <a:extLst>
              <a:ext uri="{FF2B5EF4-FFF2-40B4-BE49-F238E27FC236}">
                <a16:creationId xmlns:a16="http://schemas.microsoft.com/office/drawing/2014/main" id="{C2573416-9873-4F89-EE5F-AF32B26D4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5388" y="2687585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AutoShape 19">
            <a:extLst>
              <a:ext uri="{FF2B5EF4-FFF2-40B4-BE49-F238E27FC236}">
                <a16:creationId xmlns:a16="http://schemas.microsoft.com/office/drawing/2014/main" id="{AAD49F2D-155E-4466-BBB7-2CF8D6FD4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623" y="4634311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AutoShape 19">
            <a:extLst>
              <a:ext uri="{FF2B5EF4-FFF2-40B4-BE49-F238E27FC236}">
                <a16:creationId xmlns:a16="http://schemas.microsoft.com/office/drawing/2014/main" id="{2931A48E-4AF7-1A9B-2F53-14951884C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5388" y="3085583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AutoShape 19">
            <a:extLst>
              <a:ext uri="{FF2B5EF4-FFF2-40B4-BE49-F238E27FC236}">
                <a16:creationId xmlns:a16="http://schemas.microsoft.com/office/drawing/2014/main" id="{F7D00F5F-AF9D-4C4F-23E1-277B8DB5C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5388" y="3535603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AutoShape 19">
            <a:extLst>
              <a:ext uri="{FF2B5EF4-FFF2-40B4-BE49-F238E27FC236}">
                <a16:creationId xmlns:a16="http://schemas.microsoft.com/office/drawing/2014/main" id="{954D7E31-5910-50BA-8C0B-019D3A7DD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623" y="5032309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7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AutoShape 19">
            <a:extLst>
              <a:ext uri="{FF2B5EF4-FFF2-40B4-BE49-F238E27FC236}">
                <a16:creationId xmlns:a16="http://schemas.microsoft.com/office/drawing/2014/main" id="{0D4F90E7-DAA6-47FA-3D9F-86291EE42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623" y="5448291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8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AutoShape 19">
            <a:extLst>
              <a:ext uri="{FF2B5EF4-FFF2-40B4-BE49-F238E27FC236}">
                <a16:creationId xmlns:a16="http://schemas.microsoft.com/office/drawing/2014/main" id="{E05448AA-D978-9C2B-AD6E-441F2F211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3387" y="6053980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9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8146B2F3-50C6-DE99-D90E-96BAA2F76A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229231"/>
              </p:ext>
            </p:extLst>
          </p:nvPr>
        </p:nvGraphicFramePr>
        <p:xfrm>
          <a:off x="7917956" y="2778296"/>
          <a:ext cx="4164496" cy="3908717"/>
        </p:xfrm>
        <a:graphic>
          <a:graphicData uri="http://schemas.openxmlformats.org/drawingml/2006/table">
            <a:tbl>
              <a:tblPr/>
              <a:tblGrid>
                <a:gridCol w="369405">
                  <a:extLst>
                    <a:ext uri="{9D8B030D-6E8A-4147-A177-3AD203B41FA5}">
                      <a16:colId xmlns:a16="http://schemas.microsoft.com/office/drawing/2014/main" val="2569295692"/>
                    </a:ext>
                  </a:extLst>
                </a:gridCol>
                <a:gridCol w="3397325">
                  <a:extLst>
                    <a:ext uri="{9D8B030D-6E8A-4147-A177-3AD203B41FA5}">
                      <a16:colId xmlns:a16="http://schemas.microsoft.com/office/drawing/2014/main" val="3248299926"/>
                    </a:ext>
                  </a:extLst>
                </a:gridCol>
                <a:gridCol w="397766">
                  <a:extLst>
                    <a:ext uri="{9D8B030D-6E8A-4147-A177-3AD203B41FA5}">
                      <a16:colId xmlns:a16="http://schemas.microsoft.com/office/drawing/2014/main" val="2810141240"/>
                    </a:ext>
                  </a:extLst>
                </a:gridCol>
              </a:tblGrid>
              <a:tr h="146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No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String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ID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631907"/>
                  </a:ext>
                </a:extLst>
              </a:tr>
              <a:tr h="146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타겟설정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경향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퍼팅의 목표 방향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(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타겟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)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을 설정하는 경향 데이터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956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360126"/>
                  </a:ext>
                </a:extLst>
              </a:tr>
              <a:tr h="146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높은 타겟 설정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(&lt;color=#598FFD&gt;High) 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이상적인 타겟 범위보다 높게 타겟을 설정하여 크게 휘어지는 궤적을 그리며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속도를 세심하게 조절해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홀인하거나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홀 가까이 붙일 수 있는 공략 방식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957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01396"/>
                  </a:ext>
                </a:extLst>
              </a:tr>
              <a:tr h="146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이상적인 타겟 설정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(&lt;color=#29FF98&gt;Ideal) 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경사에 따라 가장 이상적인 궤적을 그릴 수 있는 범위 내 타겟을 설정하며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.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어떤 그린에서도 안정적인 퍼팅을 할 수 있는 공략 방식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958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518657"/>
                  </a:ext>
                </a:extLst>
              </a:tr>
              <a:tr h="146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낮은 타겟 설정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(&lt;color=#F57D0E&gt;Low) 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이상적인 타겟 범위보다 낮은 경사를 향해 타겟을 설정하여 휘어짐이 적은 궤적을 그리며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속도를 빠르게 해서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홀인을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노리는 느린 그린에서 유리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959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358747"/>
                  </a:ext>
                </a:extLst>
              </a:tr>
              <a:tr h="29676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effectLst/>
                        </a:rPr>
                        <a:t>출발방향 경향 </a:t>
                      </a:r>
                      <a:r>
                        <a:rPr lang="en-US" altLang="ko-KR" sz="800" dirty="0">
                          <a:effectLst/>
                        </a:rPr>
                        <a:t>: </a:t>
                      </a:r>
                      <a:r>
                        <a:rPr lang="ko-KR" altLang="en-US" sz="800" dirty="0">
                          <a:effectLst/>
                        </a:rPr>
                        <a:t>목표 타겟의 출발 방향을 설정하는 성향에 대한 데이터</a:t>
                      </a:r>
                      <a:endParaRPr lang="en-US" altLang="ko-KR" sz="800" dirty="0">
                        <a:effectLst/>
                      </a:endParaRP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960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878450"/>
                  </a:ext>
                </a:extLst>
              </a:tr>
              <a:tr h="37768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/>
                        <a:t>우측방향 출발</a:t>
                      </a:r>
                      <a:r>
                        <a:rPr lang="en-US" altLang="ko-KR" sz="800" dirty="0"/>
                        <a:t>(&lt;color=#598FFD&gt;Right) : </a:t>
                      </a:r>
                      <a:r>
                        <a:rPr lang="ko-KR" altLang="en-US" sz="800" dirty="0"/>
                        <a:t>이상적인 범위보다 더 우측으로 출발하는 성향이며</a:t>
                      </a:r>
                      <a:r>
                        <a:rPr lang="en-US" altLang="ko-KR" sz="800" dirty="0"/>
                        <a:t>, </a:t>
                      </a:r>
                      <a:r>
                        <a:rPr lang="ko-KR" altLang="en-US" sz="800" dirty="0"/>
                        <a:t>전체 우측 방향 출발 비율이 높으면 에임이나 스트로크 등의 원인 때문에 설정된 타겟보다 우측으로 출발할 확률이 높음</a:t>
                      </a: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/>
                        <a:t>961</a:t>
                      </a:r>
                      <a:endParaRPr lang="ko-KR" altLang="en-US" sz="700" dirty="0"/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4857268"/>
                  </a:ext>
                </a:extLst>
              </a:tr>
              <a:tr h="38762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/>
                        <a:t>이상적인 범위 안으로 출발</a:t>
                      </a:r>
                      <a:r>
                        <a:rPr lang="en-US" altLang="ko-KR" sz="800" dirty="0"/>
                        <a:t>(&lt;color=#29FF98&gt;Ideal) : </a:t>
                      </a:r>
                      <a:r>
                        <a:rPr lang="ko-KR" altLang="en-US" sz="800" dirty="0"/>
                        <a:t>타겟 출발 방향이 이상적인 범위 안에서 출발하기 때문에 안정적인 퍼팅을 할 수 있는 가능성이 높음</a:t>
                      </a: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/>
                        <a:t>962</a:t>
                      </a:r>
                      <a:endParaRPr lang="ko-KR" altLang="en-US" sz="700" dirty="0"/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1543386"/>
                  </a:ext>
                </a:extLst>
              </a:tr>
              <a:tr h="28449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dirty="0"/>
                        <a:t>좌측방향 출발</a:t>
                      </a:r>
                      <a:r>
                        <a:rPr lang="en-US" altLang="ko-KR" sz="800" dirty="0"/>
                        <a:t>(&lt;color=#F57D0E&gt;Left) : </a:t>
                      </a:r>
                      <a:r>
                        <a:rPr lang="ko-KR" altLang="en-US" sz="800" dirty="0"/>
                        <a:t>이상적인 범위보다 더 좌측으로 출발하는 성향이며</a:t>
                      </a:r>
                      <a:r>
                        <a:rPr lang="en-US" altLang="ko-KR" sz="800" dirty="0"/>
                        <a:t>, </a:t>
                      </a:r>
                      <a:r>
                        <a:rPr lang="ko-KR" altLang="en-US" sz="800" dirty="0"/>
                        <a:t>전체 좌측 방향 출발 비율이 높으면 에임이나 스트로크 등의 원인 때문에 설정된 타겟보다 우측으로 출발할 확률이 높음</a:t>
                      </a: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/>
                        <a:t>963</a:t>
                      </a:r>
                      <a:endParaRPr lang="ko-KR" altLang="en-US" sz="700" dirty="0"/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5066440"/>
                  </a:ext>
                </a:extLst>
              </a:tr>
              <a:tr h="146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투어펏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시뮬레이터를 통해 그린 스피드가 정기적으로 업데이트되어 해당 상세 지표가 달라질 수 있습니다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.</a:t>
                      </a: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930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161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19708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B1B7D12-3E05-642E-781C-FBA07C899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25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81EB66D-4B96-5C2B-FB80-96DBD8F02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도움말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C1FB7F-D654-CEE7-0D27-FFFA8DF24DC0}"/>
              </a:ext>
            </a:extLst>
          </p:cNvPr>
          <p:cNvSpPr txBox="1"/>
          <p:nvPr/>
        </p:nvSpPr>
        <p:spPr>
          <a:xfrm>
            <a:off x="250858" y="941560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도움말</a:t>
            </a:r>
            <a:r>
              <a:rPr lang="en-US" altLang="ko-KR" b="1" dirty="0"/>
              <a:t>_</a:t>
            </a:r>
            <a:r>
              <a:rPr lang="ko-KR" altLang="en-US" b="1" dirty="0"/>
              <a:t>속도경향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0E39CE66-385F-AA7B-F1EC-4D2A400FD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505" y="848809"/>
            <a:ext cx="5264599" cy="5762531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25A5CF3C-F4CF-1993-E6D3-DF5EAA663C11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95E0B49D-BBF2-566F-E024-7B128587B0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594745"/>
              </p:ext>
            </p:extLst>
          </p:nvPr>
        </p:nvGraphicFramePr>
        <p:xfrm>
          <a:off x="9180349" y="1079305"/>
          <a:ext cx="2575208" cy="1574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5208">
                  <a:extLst>
                    <a:ext uri="{9D8B030D-6E8A-4147-A177-3AD203B41FA5}">
                      <a16:colId xmlns:a16="http://schemas.microsoft.com/office/drawing/2014/main" val="3234096292"/>
                    </a:ext>
                  </a:extLst>
                </a:gridCol>
              </a:tblGrid>
              <a:tr h="1574443">
                <a:tc>
                  <a:txBody>
                    <a:bodyPr/>
                    <a:lstStyle/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국문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영문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일어 버전 모두 동일하게 변경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설명 내용 추가됨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2040298"/>
                  </a:ext>
                </a:extLst>
              </a:tr>
            </a:tbl>
          </a:graphicData>
        </a:graphic>
      </p:graphicFrame>
      <p:sp>
        <p:nvSpPr>
          <p:cNvPr id="13" name="직사각형 12">
            <a:extLst>
              <a:ext uri="{FF2B5EF4-FFF2-40B4-BE49-F238E27FC236}">
                <a16:creationId xmlns:a16="http://schemas.microsoft.com/office/drawing/2014/main" id="{1192CEA7-78C3-B497-A9DD-0F1F29769E98}"/>
              </a:ext>
            </a:extLst>
          </p:cNvPr>
          <p:cNvSpPr/>
          <p:nvPr/>
        </p:nvSpPr>
        <p:spPr>
          <a:xfrm>
            <a:off x="9180349" y="830511"/>
            <a:ext cx="2575208" cy="24879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Description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6" name="AutoShape 19">
            <a:extLst>
              <a:ext uri="{FF2B5EF4-FFF2-40B4-BE49-F238E27FC236}">
                <a16:creationId xmlns:a16="http://schemas.microsoft.com/office/drawing/2014/main" id="{C65A1F48-700A-52E6-1407-BE7B96B1F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2505" y="4065220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AutoShape 19">
            <a:extLst>
              <a:ext uri="{FF2B5EF4-FFF2-40B4-BE49-F238E27FC236}">
                <a16:creationId xmlns:a16="http://schemas.microsoft.com/office/drawing/2014/main" id="{F8BD58BB-7111-6C84-5064-C4F7FD186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9605" y="5869332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AutoShape 19">
            <a:extLst>
              <a:ext uri="{FF2B5EF4-FFF2-40B4-BE49-F238E27FC236}">
                <a16:creationId xmlns:a16="http://schemas.microsoft.com/office/drawing/2014/main" id="{0751FD60-3560-D781-15EA-F0093CDA8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6903" y="4654800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AutoShape 19">
            <a:extLst>
              <a:ext uri="{FF2B5EF4-FFF2-40B4-BE49-F238E27FC236}">
                <a16:creationId xmlns:a16="http://schemas.microsoft.com/office/drawing/2014/main" id="{1C5171C5-6D18-B617-833A-5ABE1768C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6903" y="4980872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AutoShape 19">
            <a:extLst>
              <a:ext uri="{FF2B5EF4-FFF2-40B4-BE49-F238E27FC236}">
                <a16:creationId xmlns:a16="http://schemas.microsoft.com/office/drawing/2014/main" id="{EF5865E6-17B7-ACD9-CB2F-D71BD517C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669" y="5343225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1203B701-2E25-FB48-9A7A-F1FF1980A6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143686"/>
              </p:ext>
            </p:extLst>
          </p:nvPr>
        </p:nvGraphicFramePr>
        <p:xfrm>
          <a:off x="7845460" y="3487193"/>
          <a:ext cx="4164496" cy="2240328"/>
        </p:xfrm>
        <a:graphic>
          <a:graphicData uri="http://schemas.openxmlformats.org/drawingml/2006/table">
            <a:tbl>
              <a:tblPr/>
              <a:tblGrid>
                <a:gridCol w="369405">
                  <a:extLst>
                    <a:ext uri="{9D8B030D-6E8A-4147-A177-3AD203B41FA5}">
                      <a16:colId xmlns:a16="http://schemas.microsoft.com/office/drawing/2014/main" val="2569295692"/>
                    </a:ext>
                  </a:extLst>
                </a:gridCol>
                <a:gridCol w="3397325">
                  <a:extLst>
                    <a:ext uri="{9D8B030D-6E8A-4147-A177-3AD203B41FA5}">
                      <a16:colId xmlns:a16="http://schemas.microsoft.com/office/drawing/2014/main" val="3248299926"/>
                    </a:ext>
                  </a:extLst>
                </a:gridCol>
                <a:gridCol w="397766">
                  <a:extLst>
                    <a:ext uri="{9D8B030D-6E8A-4147-A177-3AD203B41FA5}">
                      <a16:colId xmlns:a16="http://schemas.microsoft.com/office/drawing/2014/main" val="2810141240"/>
                    </a:ext>
                  </a:extLst>
                </a:gridCol>
              </a:tblGrid>
              <a:tr h="146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No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String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ID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631907"/>
                  </a:ext>
                </a:extLst>
              </a:tr>
              <a:tr h="146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속도 경향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: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퍼팅한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공의 속도가 해당 위치에서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홀인을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하기 위한 이상적인 속도 범위와 비교해 어떤 경향인지 나타내는 데이터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964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360126"/>
                  </a:ext>
                </a:extLst>
              </a:tr>
              <a:tr h="146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느린 속도 경향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(&lt;color=#AAAAAA&gt;Slow) 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이상적인 속도 범위보다 속도가 느린 성향이며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홀까지 공이 도달하지 못해 가장 피해야 되는 성향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965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01396"/>
                  </a:ext>
                </a:extLst>
              </a:tr>
              <a:tr h="146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이상적인 속도 경향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(&lt;color=#29FF98&gt;Ideal) 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이상적인 속도로 퍼팅을 하는 성향이며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홀인 확률도 높지만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홀인이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아니더라도 홀에 가깝게 붙일 수 있어 안정적인 퍼팅이 가능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966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518657"/>
                  </a:ext>
                </a:extLst>
              </a:tr>
              <a:tr h="146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빠른 속도 경향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(&lt;color=#DE4A4A&gt;Fast) :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이상적인 속도 범위보다 속도가 빠른 성향이며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홀을 지나 먼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리턴거리를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남기게 되어 다음 퍼팅 성공확률도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낮게되는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성향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967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358747"/>
                  </a:ext>
                </a:extLst>
              </a:tr>
              <a:tr h="29676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>
                          <a:effectLst/>
                        </a:rPr>
                        <a:t>이상적인 속도 범위는 </a:t>
                      </a:r>
                      <a:r>
                        <a:rPr lang="ko-KR" altLang="en-US" sz="800" dirty="0" err="1">
                          <a:effectLst/>
                        </a:rPr>
                        <a:t>투어펏이</a:t>
                      </a:r>
                      <a:r>
                        <a:rPr lang="ko-KR" altLang="en-US" sz="800" dirty="0">
                          <a:effectLst/>
                        </a:rPr>
                        <a:t> 각 지점 그린을 직접 </a:t>
                      </a:r>
                      <a:r>
                        <a:rPr lang="en-US" altLang="ko-KR" sz="800" dirty="0">
                          <a:effectLst/>
                        </a:rPr>
                        <a:t>3D </a:t>
                      </a:r>
                      <a:r>
                        <a:rPr lang="ko-KR" altLang="en-US" sz="800" dirty="0">
                          <a:effectLst/>
                        </a:rPr>
                        <a:t>스캔한 데이터와 빅데이터 </a:t>
                      </a:r>
                      <a:r>
                        <a:rPr lang="ko-KR" altLang="en-US" sz="800" dirty="0" err="1">
                          <a:effectLst/>
                        </a:rPr>
                        <a:t>딥러닝으로</a:t>
                      </a:r>
                      <a:r>
                        <a:rPr lang="ko-KR" altLang="en-US" sz="800" dirty="0">
                          <a:effectLst/>
                        </a:rPr>
                        <a:t> 뽑아낸 그린 스피드를 토대로 시뮬레이션한 데이터를 기반으로 합니다</a:t>
                      </a:r>
                      <a:r>
                        <a:rPr lang="en-US" altLang="ko-KR" sz="800" dirty="0">
                          <a:effectLst/>
                        </a:rPr>
                        <a:t>.</a:t>
                      </a: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943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878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30386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B1B7D12-3E05-642E-781C-FBA07C899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1E78B-CAB1-45CD-980B-6B3F1DF4E526}" type="slidenum">
              <a:rPr lang="ko-KR" altLang="en-US" smtClean="0"/>
              <a:t>26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81EB66D-4B96-5C2B-FB80-96DBD8F02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도움말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5B28E5D-7A4C-E360-D834-6FBDF4CEA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305" y="856252"/>
            <a:ext cx="5257799" cy="57550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C38BB9-A9FF-A349-53AF-77493D8D470F}"/>
              </a:ext>
            </a:extLst>
          </p:cNvPr>
          <p:cNvSpPr txBox="1"/>
          <p:nvPr/>
        </p:nvSpPr>
        <p:spPr>
          <a:xfrm>
            <a:off x="250858" y="941560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도움말</a:t>
            </a:r>
            <a:r>
              <a:rPr lang="en-US" altLang="ko-KR" b="1" dirty="0"/>
              <a:t>_</a:t>
            </a:r>
            <a:r>
              <a:rPr lang="ko-KR" altLang="en-US" b="1" dirty="0" err="1"/>
              <a:t>리턴거리</a:t>
            </a:r>
            <a:endParaRPr lang="ko-KR" altLang="en-US" b="1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709D470-A75B-6D8D-EB33-0E44ACD8CC28}"/>
              </a:ext>
            </a:extLst>
          </p:cNvPr>
          <p:cNvSpPr/>
          <p:nvPr/>
        </p:nvSpPr>
        <p:spPr>
          <a:xfrm>
            <a:off x="10467953" y="154813"/>
            <a:ext cx="1289112" cy="248796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</a:rPr>
              <a:t>장준영</a:t>
            </a:r>
          </a:p>
        </p:txBody>
      </p:sp>
      <p:sp>
        <p:nvSpPr>
          <p:cNvPr id="8" name="AutoShape 19">
            <a:extLst>
              <a:ext uri="{FF2B5EF4-FFF2-40B4-BE49-F238E27FC236}">
                <a16:creationId xmlns:a16="http://schemas.microsoft.com/office/drawing/2014/main" id="{33DE46A6-DA50-447D-6A0D-CAA56E6D8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5143" y="4373038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98E5DDA2-36CD-5C9F-6CE5-9D73158D43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605693"/>
              </p:ext>
            </p:extLst>
          </p:nvPr>
        </p:nvGraphicFramePr>
        <p:xfrm>
          <a:off x="9180349" y="1079306"/>
          <a:ext cx="2575208" cy="2291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5208">
                  <a:extLst>
                    <a:ext uri="{9D8B030D-6E8A-4147-A177-3AD203B41FA5}">
                      <a16:colId xmlns:a16="http://schemas.microsoft.com/office/drawing/2014/main" val="3234096292"/>
                    </a:ext>
                  </a:extLst>
                </a:gridCol>
              </a:tblGrid>
              <a:tr h="2291502">
                <a:tc>
                  <a:txBody>
                    <a:bodyPr/>
                    <a:lstStyle/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국문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영문</a:t>
                      </a:r>
                      <a:r>
                        <a:rPr lang="en-US" altLang="ko-KR" sz="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일어 버전 모두 동일하게 변경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Wingdings" panose="05000000000000000000" pitchFamily="2" charset="2"/>
                        <a:buNone/>
                      </a:pPr>
                      <a:r>
                        <a:rPr lang="ko-KR" altLang="en-US" sz="800" dirty="0">
                          <a:solidFill>
                            <a:schemeClr val="tx1"/>
                          </a:solidFill>
                        </a:rPr>
                        <a:t>설명 내용 추가됨</a:t>
                      </a:r>
                      <a:endParaRPr lang="en-US" altLang="ko-KR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2040298"/>
                  </a:ext>
                </a:extLst>
              </a:tr>
            </a:tbl>
          </a:graphicData>
        </a:graphic>
      </p:graphicFrame>
      <p:sp>
        <p:nvSpPr>
          <p:cNvPr id="10" name="직사각형 9">
            <a:extLst>
              <a:ext uri="{FF2B5EF4-FFF2-40B4-BE49-F238E27FC236}">
                <a16:creationId xmlns:a16="http://schemas.microsoft.com/office/drawing/2014/main" id="{DF33BC85-7660-BA42-F1A1-32A77213195A}"/>
              </a:ext>
            </a:extLst>
          </p:cNvPr>
          <p:cNvSpPr/>
          <p:nvPr/>
        </p:nvSpPr>
        <p:spPr>
          <a:xfrm>
            <a:off x="9180349" y="830511"/>
            <a:ext cx="2575208" cy="24879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Description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1" name="AutoShape 19">
            <a:extLst>
              <a:ext uri="{FF2B5EF4-FFF2-40B4-BE49-F238E27FC236}">
                <a16:creationId xmlns:a16="http://schemas.microsoft.com/office/drawing/2014/main" id="{63B3A324-4C1A-B569-EF7B-01EB0A504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631" y="5683274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AutoShape 19">
            <a:extLst>
              <a:ext uri="{FF2B5EF4-FFF2-40B4-BE49-F238E27FC236}">
                <a16:creationId xmlns:a16="http://schemas.microsoft.com/office/drawing/2014/main" id="{BF0C1062-34B0-7B1E-5385-52E052B57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3093" y="4755209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AutoShape 19">
            <a:extLst>
              <a:ext uri="{FF2B5EF4-FFF2-40B4-BE49-F238E27FC236}">
                <a16:creationId xmlns:a16="http://schemas.microsoft.com/office/drawing/2014/main" id="{26E906B7-679D-8F62-6B1B-27F7B2DDF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3093" y="5086251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AutoShape 19">
            <a:extLst>
              <a:ext uri="{FF2B5EF4-FFF2-40B4-BE49-F238E27FC236}">
                <a16:creationId xmlns:a16="http://schemas.microsoft.com/office/drawing/2014/main" id="{0E261692-769F-DB5A-D8AC-C8F0E8112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3093" y="5376086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6938"/>
            <a:r>
              <a:rPr lang="en-US" altLang="ko-KR" sz="8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endParaRPr lang="ko-KR" altLang="en-US" sz="8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AEBE1055-8130-03E0-73D4-09BA0B1865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661042"/>
              </p:ext>
            </p:extLst>
          </p:nvPr>
        </p:nvGraphicFramePr>
        <p:xfrm>
          <a:off x="7886559" y="3733796"/>
          <a:ext cx="4164496" cy="2240328"/>
        </p:xfrm>
        <a:graphic>
          <a:graphicData uri="http://schemas.openxmlformats.org/drawingml/2006/table">
            <a:tbl>
              <a:tblPr/>
              <a:tblGrid>
                <a:gridCol w="369405">
                  <a:extLst>
                    <a:ext uri="{9D8B030D-6E8A-4147-A177-3AD203B41FA5}">
                      <a16:colId xmlns:a16="http://schemas.microsoft.com/office/drawing/2014/main" val="2569295692"/>
                    </a:ext>
                  </a:extLst>
                </a:gridCol>
                <a:gridCol w="3397325">
                  <a:extLst>
                    <a:ext uri="{9D8B030D-6E8A-4147-A177-3AD203B41FA5}">
                      <a16:colId xmlns:a16="http://schemas.microsoft.com/office/drawing/2014/main" val="3248299926"/>
                    </a:ext>
                  </a:extLst>
                </a:gridCol>
                <a:gridCol w="397766">
                  <a:extLst>
                    <a:ext uri="{9D8B030D-6E8A-4147-A177-3AD203B41FA5}">
                      <a16:colId xmlns:a16="http://schemas.microsoft.com/office/drawing/2014/main" val="2810141240"/>
                    </a:ext>
                  </a:extLst>
                </a:gridCol>
              </a:tblGrid>
              <a:tr h="146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No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String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ID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631907"/>
                  </a:ext>
                </a:extLst>
              </a:tr>
              <a:tr h="146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리턴거리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: </a:t>
                      </a: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퍼팅한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공이 도착한 지점에서 홀까지의 남은 거리를 나타내는 데이터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940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360126"/>
                  </a:ext>
                </a:extLst>
              </a:tr>
              <a:tr h="146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리턴거리가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90cm(35 inch)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이상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&lt;/b&gt;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이면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빠른 속도 경향을 가진 유저들에게서 나타나는 경향이며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다음 퍼팅의 거리도 길기 때문에 실패 확률이 높음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968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01396"/>
                  </a:ext>
                </a:extLst>
              </a:tr>
              <a:tr h="146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리턴거리가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60~90cm(24~35 inch)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범위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&lt;/b&gt;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라면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홀인 확률이 가장 높은 이상적인 속도 경향을 가진 유저들에게서 나타나는 경향이며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방향만 맞으면 성공할 확률이 매우 높음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969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518657"/>
                  </a:ext>
                </a:extLst>
              </a:tr>
              <a:tr h="146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리턴거리가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 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60cm(24 inch)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미만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&lt;/b&gt;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이면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실패 시 다음 퍼팅의 성공률을 높일 수 있지만</a:t>
                      </a: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+mn-ea"/>
                        </a:rPr>
                        <a:t>느린 속도로 인해 경사와 그린에 영향을 많이 받아 실패 확률이 매우 높음</a:t>
                      </a:r>
                      <a:endParaRPr lang="en-US" altLang="ko-KR" sz="8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970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358747"/>
                  </a:ext>
                </a:extLst>
              </a:tr>
              <a:tr h="29676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</a:p>
                  </a:txBody>
                  <a:tcPr marL="91446" marR="91446" marT="45724" marB="45724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>
                          <a:effectLst/>
                        </a:rPr>
                        <a:t>(-)</a:t>
                      </a:r>
                      <a:r>
                        <a:rPr lang="ko-KR" altLang="en-US" sz="800" dirty="0" err="1">
                          <a:effectLst/>
                        </a:rPr>
                        <a:t>리턴거리는</a:t>
                      </a:r>
                      <a:r>
                        <a:rPr lang="ko-KR" altLang="en-US" sz="800" dirty="0">
                          <a:effectLst/>
                        </a:rPr>
                        <a:t> 퍼팅 성공가능성이 </a:t>
                      </a:r>
                      <a:r>
                        <a:rPr lang="en-US" altLang="ko-KR" sz="800" dirty="0">
                          <a:effectLst/>
                        </a:rPr>
                        <a:t>0%&lt;/b&gt;</a:t>
                      </a:r>
                      <a:r>
                        <a:rPr lang="ko-KR" altLang="en-US" sz="800" dirty="0">
                          <a:effectLst/>
                        </a:rPr>
                        <a:t>이기 때문에</a:t>
                      </a:r>
                      <a:r>
                        <a:rPr lang="en-US" altLang="ko-KR" sz="800" dirty="0">
                          <a:effectLst/>
                        </a:rPr>
                        <a:t>, (+)</a:t>
                      </a:r>
                      <a:r>
                        <a:rPr lang="ko-KR" altLang="en-US" sz="800" dirty="0" err="1">
                          <a:effectLst/>
                        </a:rPr>
                        <a:t>리턴거리를</a:t>
                      </a:r>
                      <a:r>
                        <a:rPr lang="ko-KR" altLang="en-US" sz="800" dirty="0">
                          <a:effectLst/>
                        </a:rPr>
                        <a:t> 낼 수 있도록 퍼팅 훈련이 필요</a:t>
                      </a:r>
                      <a:endParaRPr lang="en-US" altLang="ko-KR" sz="800" dirty="0">
                        <a:effectLst/>
                      </a:endParaRPr>
                    </a:p>
                  </a:txBody>
                  <a:tcPr marL="36000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971</a:t>
                      </a:r>
                    </a:p>
                  </a:txBody>
                  <a:tcPr marL="91446" marR="91446" marT="45724" marB="45724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878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5064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1350</TotalTime>
  <Words>4733</Words>
  <Application>Microsoft Office PowerPoint</Application>
  <PresentationFormat>와이드스크린</PresentationFormat>
  <Paragraphs>869</Paragraphs>
  <Slides>26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31" baseType="lpstr">
      <vt:lpstr>맑은 고딕</vt:lpstr>
      <vt:lpstr>Arial</vt:lpstr>
      <vt:lpstr>Segoe UI</vt:lpstr>
      <vt:lpstr>Wingdings</vt:lpstr>
      <vt:lpstr>Office 테마</vt:lpstr>
      <vt:lpstr>PowerPoint 프레젠테이션</vt:lpstr>
      <vt:lpstr>PowerPoint 프레젠테이션</vt:lpstr>
      <vt:lpstr>PowerPoint 프레젠테이션</vt:lpstr>
      <vt:lpstr>기획 개요</vt:lpstr>
      <vt:lpstr>정책 정의</vt:lpstr>
      <vt:lpstr>플로우</vt:lpstr>
      <vt:lpstr>화면 UI</vt:lpstr>
      <vt:lpstr>화면 UI</vt:lpstr>
      <vt:lpstr>화면 UI</vt:lpstr>
      <vt:lpstr>PowerPoint 프레젠테이션</vt:lpstr>
      <vt:lpstr>기획 개요</vt:lpstr>
      <vt:lpstr>출발방향/리딩 미스 판단 플로우</vt:lpstr>
      <vt:lpstr>정책정의(AS-IS)</vt:lpstr>
      <vt:lpstr>속도경향 평가 로직(AS-IS)</vt:lpstr>
      <vt:lpstr>사례 케이스 1</vt:lpstr>
      <vt:lpstr>사례 케이스 2</vt:lpstr>
      <vt:lpstr>사례 케이스 3</vt:lpstr>
      <vt:lpstr>정책정의(TO-BE)</vt:lpstr>
      <vt:lpstr>정책정의(TO-BE)</vt:lpstr>
      <vt:lpstr>속도 경향 평가 로직 변경(TO-BE)</vt:lpstr>
      <vt:lpstr>정책 정의(TO-BE)</vt:lpstr>
      <vt:lpstr>평가지표 추가로 인한 코멘트 Sequence 추가</vt:lpstr>
      <vt:lpstr>PowerPoint 프레젠테이션</vt:lpstr>
      <vt:lpstr>도움말</vt:lpstr>
      <vt:lpstr>도움말</vt:lpstr>
      <vt:lpstr>도움말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Jang JunYoung</dc:creator>
  <cp:lastModifiedBy>Jang JunYoung</cp:lastModifiedBy>
  <cp:revision>46</cp:revision>
  <dcterms:created xsi:type="dcterms:W3CDTF">2021-08-20T01:15:46Z</dcterms:created>
  <dcterms:modified xsi:type="dcterms:W3CDTF">2023-08-11T06:05:46Z</dcterms:modified>
</cp:coreProperties>
</file>